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31"/>
  </p:notesMasterIdLst>
  <p:sldIdLst>
    <p:sldId id="256" r:id="rId2"/>
    <p:sldId id="257" r:id="rId3"/>
    <p:sldId id="284" r:id="rId4"/>
    <p:sldId id="294" r:id="rId5"/>
    <p:sldId id="293" r:id="rId6"/>
    <p:sldId id="295" r:id="rId7"/>
    <p:sldId id="283" r:id="rId8"/>
    <p:sldId id="285" r:id="rId9"/>
    <p:sldId id="263" r:id="rId10"/>
    <p:sldId id="296" r:id="rId11"/>
    <p:sldId id="287" r:id="rId12"/>
    <p:sldId id="288" r:id="rId13"/>
    <p:sldId id="289" r:id="rId14"/>
    <p:sldId id="290" r:id="rId15"/>
    <p:sldId id="291" r:id="rId16"/>
    <p:sldId id="292" r:id="rId17"/>
    <p:sldId id="275" r:id="rId18"/>
    <p:sldId id="276" r:id="rId19"/>
    <p:sldId id="277" r:id="rId20"/>
    <p:sldId id="274" r:id="rId21"/>
    <p:sldId id="278" r:id="rId22"/>
    <p:sldId id="279" r:id="rId23"/>
    <p:sldId id="280" r:id="rId24"/>
    <p:sldId id="281" r:id="rId25"/>
    <p:sldId id="269" r:id="rId26"/>
    <p:sldId id="270" r:id="rId27"/>
    <p:sldId id="271" r:id="rId28"/>
    <p:sldId id="272" r:id="rId29"/>
    <p:sldId id="260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A5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67084" autoAdjust="0"/>
  </p:normalViewPr>
  <p:slideViewPr>
    <p:cSldViewPr snapToGrid="0" snapToObjects="1">
      <p:cViewPr varScale="1">
        <p:scale>
          <a:sx n="86" d="100"/>
          <a:sy n="86" d="100"/>
        </p:scale>
        <p:origin x="56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0EF682-0A9B-4EC6-820B-86041966EC02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F69A90F2-CE9C-4B53-BF23-B5BA714138C7}">
      <dgm:prSet phldrT="[文本]" custT="1"/>
      <dgm:spPr/>
      <dgm:t>
        <a:bodyPr/>
        <a:lstStyle/>
        <a:p>
          <a:r>
            <a:rPr lang="en-US" altLang="zh-CN" sz="2800" dirty="0"/>
            <a:t>No changes</a:t>
          </a:r>
          <a:endParaRPr lang="zh-CN" altLang="en-US" sz="2800" dirty="0"/>
        </a:p>
      </dgm:t>
    </dgm:pt>
    <dgm:pt modelId="{A146C4CC-8455-4A14-9A6B-3D284035A3DF}" type="parTrans" cxnId="{D948B6E0-8B23-4409-949B-F3E664CFDBA4}">
      <dgm:prSet/>
      <dgm:spPr/>
      <dgm:t>
        <a:bodyPr/>
        <a:lstStyle/>
        <a:p>
          <a:endParaRPr lang="zh-CN" altLang="en-US"/>
        </a:p>
      </dgm:t>
    </dgm:pt>
    <dgm:pt modelId="{0CB21F71-84CB-4230-944C-BEA40CF0B85E}" type="sibTrans" cxnId="{D948B6E0-8B23-4409-949B-F3E664CFDBA4}">
      <dgm:prSet/>
      <dgm:spPr/>
      <dgm:t>
        <a:bodyPr/>
        <a:lstStyle/>
        <a:p>
          <a:endParaRPr lang="zh-CN" altLang="en-US"/>
        </a:p>
      </dgm:t>
    </dgm:pt>
    <dgm:pt modelId="{09D51941-4C23-47DE-A356-DD461EF738F2}">
      <dgm:prSet phldrT="[文本]" custT="1"/>
      <dgm:spPr/>
      <dgm:t>
        <a:bodyPr/>
        <a:lstStyle/>
        <a:p>
          <a:r>
            <a:rPr lang="en-US" altLang="zh-CN" sz="2800" dirty="0"/>
            <a:t>Same Value</a:t>
          </a:r>
          <a:endParaRPr lang="zh-CN" altLang="en-US" sz="2800" dirty="0"/>
        </a:p>
      </dgm:t>
    </dgm:pt>
    <dgm:pt modelId="{314F5523-603F-4D79-8DB4-32402DF3662B}" type="parTrans" cxnId="{D64DF672-6B40-4608-A4A2-B379592E9799}">
      <dgm:prSet/>
      <dgm:spPr/>
      <dgm:t>
        <a:bodyPr/>
        <a:lstStyle/>
        <a:p>
          <a:endParaRPr lang="zh-CN" altLang="en-US"/>
        </a:p>
      </dgm:t>
    </dgm:pt>
    <dgm:pt modelId="{AE999FB2-D0F9-4B89-93C3-322A1D86E398}" type="sibTrans" cxnId="{D64DF672-6B40-4608-A4A2-B379592E9799}">
      <dgm:prSet/>
      <dgm:spPr/>
      <dgm:t>
        <a:bodyPr/>
        <a:lstStyle/>
        <a:p>
          <a:endParaRPr lang="zh-CN" altLang="en-US"/>
        </a:p>
      </dgm:t>
    </dgm:pt>
    <dgm:pt modelId="{19582801-B196-4B14-9112-970E54F3C206}">
      <dgm:prSet phldrT="[文本]" custT="1"/>
      <dgm:spPr/>
      <dgm:t>
        <a:bodyPr/>
        <a:lstStyle/>
        <a:p>
          <a:r>
            <a:rPr lang="en-US" altLang="zh-CN" sz="2800" dirty="0"/>
            <a:t>Same action</a:t>
          </a:r>
          <a:endParaRPr lang="zh-CN" altLang="en-US" sz="2800" dirty="0"/>
        </a:p>
      </dgm:t>
    </dgm:pt>
    <dgm:pt modelId="{9821524F-5C9A-4052-8E95-15F716D20E42}" type="parTrans" cxnId="{34AD661E-6967-4CB9-97E5-14731037E6E6}">
      <dgm:prSet/>
      <dgm:spPr/>
      <dgm:t>
        <a:bodyPr/>
        <a:lstStyle/>
        <a:p>
          <a:endParaRPr lang="zh-CN" altLang="en-US"/>
        </a:p>
      </dgm:t>
    </dgm:pt>
    <dgm:pt modelId="{38C2565F-C63A-402A-8815-1636D108373D}" type="sibTrans" cxnId="{34AD661E-6967-4CB9-97E5-14731037E6E6}">
      <dgm:prSet/>
      <dgm:spPr/>
      <dgm:t>
        <a:bodyPr/>
        <a:lstStyle/>
        <a:p>
          <a:endParaRPr lang="zh-CN" altLang="en-US"/>
        </a:p>
      </dgm:t>
    </dgm:pt>
    <dgm:pt modelId="{65CD196E-9F66-4666-A479-3DEC3E2C4640}" type="pres">
      <dgm:prSet presAssocID="{CA0EF682-0A9B-4EC6-820B-86041966EC02}" presName="cycle" presStyleCnt="0">
        <dgm:presLayoutVars>
          <dgm:dir/>
          <dgm:resizeHandles val="exact"/>
        </dgm:presLayoutVars>
      </dgm:prSet>
      <dgm:spPr/>
    </dgm:pt>
    <dgm:pt modelId="{C686A83F-D75E-4B9A-B58D-AE9820065047}" type="pres">
      <dgm:prSet presAssocID="{F69A90F2-CE9C-4B53-BF23-B5BA714138C7}" presName="node" presStyleLbl="node1" presStyleIdx="0" presStyleCnt="3" custScaleX="135636" custScaleY="121993">
        <dgm:presLayoutVars>
          <dgm:bulletEnabled val="1"/>
        </dgm:presLayoutVars>
      </dgm:prSet>
      <dgm:spPr/>
    </dgm:pt>
    <dgm:pt modelId="{E4213581-408C-43E7-A49A-E30CEF6506A2}" type="pres">
      <dgm:prSet presAssocID="{0CB21F71-84CB-4230-944C-BEA40CF0B85E}" presName="sibTrans" presStyleLbl="sibTrans2D1" presStyleIdx="0" presStyleCnt="3"/>
      <dgm:spPr/>
    </dgm:pt>
    <dgm:pt modelId="{AF0677BE-0654-46EA-AF66-A05D49A7ACBB}" type="pres">
      <dgm:prSet presAssocID="{0CB21F71-84CB-4230-944C-BEA40CF0B85E}" presName="connectorText" presStyleLbl="sibTrans2D1" presStyleIdx="0" presStyleCnt="3"/>
      <dgm:spPr/>
    </dgm:pt>
    <dgm:pt modelId="{07507377-B1E7-488B-845A-75D4055AE967}" type="pres">
      <dgm:prSet presAssocID="{09D51941-4C23-47DE-A356-DD461EF738F2}" presName="node" presStyleLbl="node1" presStyleIdx="1" presStyleCnt="3" custScaleX="135636" custScaleY="121993" custRadScaleRad="115189" custRadScaleInc="-7124">
        <dgm:presLayoutVars>
          <dgm:bulletEnabled val="1"/>
        </dgm:presLayoutVars>
      </dgm:prSet>
      <dgm:spPr/>
    </dgm:pt>
    <dgm:pt modelId="{0BE8971C-0213-4B56-81E4-EE3102AE24F5}" type="pres">
      <dgm:prSet presAssocID="{AE999FB2-D0F9-4B89-93C3-322A1D86E398}" presName="sibTrans" presStyleLbl="sibTrans2D1" presStyleIdx="1" presStyleCnt="3"/>
      <dgm:spPr/>
    </dgm:pt>
    <dgm:pt modelId="{D3635ACE-7095-48AC-BE1E-9BB44ED31937}" type="pres">
      <dgm:prSet presAssocID="{AE999FB2-D0F9-4B89-93C3-322A1D86E398}" presName="connectorText" presStyleLbl="sibTrans2D1" presStyleIdx="1" presStyleCnt="3"/>
      <dgm:spPr/>
    </dgm:pt>
    <dgm:pt modelId="{1041F599-B242-4840-B7BB-F9D98AC0AED9}" type="pres">
      <dgm:prSet presAssocID="{19582801-B196-4B14-9112-970E54F3C206}" presName="node" presStyleLbl="node1" presStyleIdx="2" presStyleCnt="3" custScaleX="135636" custScaleY="121993" custRadScaleRad="115189" custRadScaleInc="7124">
        <dgm:presLayoutVars>
          <dgm:bulletEnabled val="1"/>
        </dgm:presLayoutVars>
      </dgm:prSet>
      <dgm:spPr/>
    </dgm:pt>
    <dgm:pt modelId="{26F26AE3-1CB9-48A1-8820-A5CB7D53E5FF}" type="pres">
      <dgm:prSet presAssocID="{38C2565F-C63A-402A-8815-1636D108373D}" presName="sibTrans" presStyleLbl="sibTrans2D1" presStyleIdx="2" presStyleCnt="3"/>
      <dgm:spPr/>
    </dgm:pt>
    <dgm:pt modelId="{15C7C27C-AA83-4CEA-940C-F2EC2347D7D3}" type="pres">
      <dgm:prSet presAssocID="{38C2565F-C63A-402A-8815-1636D108373D}" presName="connectorText" presStyleLbl="sibTrans2D1" presStyleIdx="2" presStyleCnt="3"/>
      <dgm:spPr/>
    </dgm:pt>
  </dgm:ptLst>
  <dgm:cxnLst>
    <dgm:cxn modelId="{34AD661E-6967-4CB9-97E5-14731037E6E6}" srcId="{CA0EF682-0A9B-4EC6-820B-86041966EC02}" destId="{19582801-B196-4B14-9112-970E54F3C206}" srcOrd="2" destOrd="0" parTransId="{9821524F-5C9A-4052-8E95-15F716D20E42}" sibTransId="{38C2565F-C63A-402A-8815-1636D108373D}"/>
    <dgm:cxn modelId="{C9BD5430-B3E6-48DE-A77E-B9C932009B3A}" type="presOf" srcId="{19582801-B196-4B14-9112-970E54F3C206}" destId="{1041F599-B242-4840-B7BB-F9D98AC0AED9}" srcOrd="0" destOrd="0" presId="urn:microsoft.com/office/officeart/2005/8/layout/cycle2"/>
    <dgm:cxn modelId="{5E1FFD34-2EB4-4330-9C18-3D09092BD760}" type="presOf" srcId="{09D51941-4C23-47DE-A356-DD461EF738F2}" destId="{07507377-B1E7-488B-845A-75D4055AE967}" srcOrd="0" destOrd="0" presId="urn:microsoft.com/office/officeart/2005/8/layout/cycle2"/>
    <dgm:cxn modelId="{DF839D36-0E58-4951-9235-A734A700842A}" type="presOf" srcId="{0CB21F71-84CB-4230-944C-BEA40CF0B85E}" destId="{AF0677BE-0654-46EA-AF66-A05D49A7ACBB}" srcOrd="1" destOrd="0" presId="urn:microsoft.com/office/officeart/2005/8/layout/cycle2"/>
    <dgm:cxn modelId="{52D6495C-9823-4BFA-A922-E23EE38872B1}" type="presOf" srcId="{0CB21F71-84CB-4230-944C-BEA40CF0B85E}" destId="{E4213581-408C-43E7-A49A-E30CEF6506A2}" srcOrd="0" destOrd="0" presId="urn:microsoft.com/office/officeart/2005/8/layout/cycle2"/>
    <dgm:cxn modelId="{B7010744-AB40-4105-8FFA-E297D912D44A}" type="presOf" srcId="{F69A90F2-CE9C-4B53-BF23-B5BA714138C7}" destId="{C686A83F-D75E-4B9A-B58D-AE9820065047}" srcOrd="0" destOrd="0" presId="urn:microsoft.com/office/officeart/2005/8/layout/cycle2"/>
    <dgm:cxn modelId="{D64DF672-6B40-4608-A4A2-B379592E9799}" srcId="{CA0EF682-0A9B-4EC6-820B-86041966EC02}" destId="{09D51941-4C23-47DE-A356-DD461EF738F2}" srcOrd="1" destOrd="0" parTransId="{314F5523-603F-4D79-8DB4-32402DF3662B}" sibTransId="{AE999FB2-D0F9-4B89-93C3-322A1D86E398}"/>
    <dgm:cxn modelId="{E2143874-E4F5-4EE2-8DFD-43632510E97D}" type="presOf" srcId="{AE999FB2-D0F9-4B89-93C3-322A1D86E398}" destId="{D3635ACE-7095-48AC-BE1E-9BB44ED31937}" srcOrd="1" destOrd="0" presId="urn:microsoft.com/office/officeart/2005/8/layout/cycle2"/>
    <dgm:cxn modelId="{D80996B0-8A93-42D0-AE2D-7E78571FFC5E}" type="presOf" srcId="{CA0EF682-0A9B-4EC6-820B-86041966EC02}" destId="{65CD196E-9F66-4666-A479-3DEC3E2C4640}" srcOrd="0" destOrd="0" presId="urn:microsoft.com/office/officeart/2005/8/layout/cycle2"/>
    <dgm:cxn modelId="{5FE7BCC4-4758-4023-B194-E35DE86FA916}" type="presOf" srcId="{38C2565F-C63A-402A-8815-1636D108373D}" destId="{26F26AE3-1CB9-48A1-8820-A5CB7D53E5FF}" srcOrd="0" destOrd="0" presId="urn:microsoft.com/office/officeart/2005/8/layout/cycle2"/>
    <dgm:cxn modelId="{6580C7D1-D0BE-4464-A9FF-DB208E46362C}" type="presOf" srcId="{AE999FB2-D0F9-4B89-93C3-322A1D86E398}" destId="{0BE8971C-0213-4B56-81E4-EE3102AE24F5}" srcOrd="0" destOrd="0" presId="urn:microsoft.com/office/officeart/2005/8/layout/cycle2"/>
    <dgm:cxn modelId="{D948B6E0-8B23-4409-949B-F3E664CFDBA4}" srcId="{CA0EF682-0A9B-4EC6-820B-86041966EC02}" destId="{F69A90F2-CE9C-4B53-BF23-B5BA714138C7}" srcOrd="0" destOrd="0" parTransId="{A146C4CC-8455-4A14-9A6B-3D284035A3DF}" sibTransId="{0CB21F71-84CB-4230-944C-BEA40CF0B85E}"/>
    <dgm:cxn modelId="{503F27EC-C0A4-4A61-91C9-9DACC3ADED87}" type="presOf" srcId="{38C2565F-C63A-402A-8815-1636D108373D}" destId="{15C7C27C-AA83-4CEA-940C-F2EC2347D7D3}" srcOrd="1" destOrd="0" presId="urn:microsoft.com/office/officeart/2005/8/layout/cycle2"/>
    <dgm:cxn modelId="{D16983CA-D458-4265-8500-F1E57E2A0B82}" type="presParOf" srcId="{65CD196E-9F66-4666-A479-3DEC3E2C4640}" destId="{C686A83F-D75E-4B9A-B58D-AE9820065047}" srcOrd="0" destOrd="0" presId="urn:microsoft.com/office/officeart/2005/8/layout/cycle2"/>
    <dgm:cxn modelId="{29667811-3760-46BC-BA7A-CF4EC613BDF2}" type="presParOf" srcId="{65CD196E-9F66-4666-A479-3DEC3E2C4640}" destId="{E4213581-408C-43E7-A49A-E30CEF6506A2}" srcOrd="1" destOrd="0" presId="urn:microsoft.com/office/officeart/2005/8/layout/cycle2"/>
    <dgm:cxn modelId="{4F482C19-B6BE-4C86-B91A-FE3F089CFE34}" type="presParOf" srcId="{E4213581-408C-43E7-A49A-E30CEF6506A2}" destId="{AF0677BE-0654-46EA-AF66-A05D49A7ACBB}" srcOrd="0" destOrd="0" presId="urn:microsoft.com/office/officeart/2005/8/layout/cycle2"/>
    <dgm:cxn modelId="{35F24579-991B-4327-922D-25E0A9FD70FC}" type="presParOf" srcId="{65CD196E-9F66-4666-A479-3DEC3E2C4640}" destId="{07507377-B1E7-488B-845A-75D4055AE967}" srcOrd="2" destOrd="0" presId="urn:microsoft.com/office/officeart/2005/8/layout/cycle2"/>
    <dgm:cxn modelId="{5BB0E711-6277-43FE-90A4-A35DADB58BED}" type="presParOf" srcId="{65CD196E-9F66-4666-A479-3DEC3E2C4640}" destId="{0BE8971C-0213-4B56-81E4-EE3102AE24F5}" srcOrd="3" destOrd="0" presId="urn:microsoft.com/office/officeart/2005/8/layout/cycle2"/>
    <dgm:cxn modelId="{758A7397-E361-41CA-876F-EEE6E0AD9BB9}" type="presParOf" srcId="{0BE8971C-0213-4B56-81E4-EE3102AE24F5}" destId="{D3635ACE-7095-48AC-BE1E-9BB44ED31937}" srcOrd="0" destOrd="0" presId="urn:microsoft.com/office/officeart/2005/8/layout/cycle2"/>
    <dgm:cxn modelId="{D24BA20B-0BF1-45DF-8A36-5A12A090E507}" type="presParOf" srcId="{65CD196E-9F66-4666-A479-3DEC3E2C4640}" destId="{1041F599-B242-4840-B7BB-F9D98AC0AED9}" srcOrd="4" destOrd="0" presId="urn:microsoft.com/office/officeart/2005/8/layout/cycle2"/>
    <dgm:cxn modelId="{109321C2-D4D4-4024-A1BD-BF94F06CA883}" type="presParOf" srcId="{65CD196E-9F66-4666-A479-3DEC3E2C4640}" destId="{26F26AE3-1CB9-48A1-8820-A5CB7D53E5FF}" srcOrd="5" destOrd="0" presId="urn:microsoft.com/office/officeart/2005/8/layout/cycle2"/>
    <dgm:cxn modelId="{981D5D21-A9C9-43DF-A311-FB6E53327D13}" type="presParOf" srcId="{26F26AE3-1CB9-48A1-8820-A5CB7D53E5FF}" destId="{15C7C27C-AA83-4CEA-940C-F2EC2347D7D3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86A83F-D75E-4B9A-B58D-AE9820065047}">
      <dsp:nvSpPr>
        <dsp:cNvPr id="0" name=""/>
        <dsp:cNvSpPr/>
      </dsp:nvSpPr>
      <dsp:spPr>
        <a:xfrm>
          <a:off x="1278763" y="-152738"/>
          <a:ext cx="1886672" cy="16969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800" kern="1200" dirty="0"/>
            <a:t>No changes</a:t>
          </a:r>
          <a:endParaRPr lang="zh-CN" altLang="en-US" sz="2800" kern="1200" dirty="0"/>
        </a:p>
      </dsp:txBody>
      <dsp:txXfrm>
        <a:off x="1555060" y="95767"/>
        <a:ext cx="1334078" cy="1199890"/>
      </dsp:txXfrm>
    </dsp:sp>
    <dsp:sp modelId="{E4213581-408C-43E7-A49A-E30CEF6506A2}">
      <dsp:nvSpPr>
        <dsp:cNvPr id="0" name=""/>
        <dsp:cNvSpPr/>
      </dsp:nvSpPr>
      <dsp:spPr>
        <a:xfrm rot="3319433">
          <a:off x="2725378" y="1360404"/>
          <a:ext cx="237909" cy="4694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2100" kern="1200"/>
        </a:p>
      </dsp:txBody>
      <dsp:txXfrm>
        <a:off x="2740761" y="1424947"/>
        <a:ext cx="166536" cy="281674"/>
      </dsp:txXfrm>
    </dsp:sp>
    <dsp:sp modelId="{07507377-B1E7-488B-845A-75D4055AE967}">
      <dsp:nvSpPr>
        <dsp:cNvPr id="0" name=""/>
        <dsp:cNvSpPr/>
      </dsp:nvSpPr>
      <dsp:spPr>
        <a:xfrm>
          <a:off x="2530892" y="1657177"/>
          <a:ext cx="1886672" cy="16969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800" kern="1200" dirty="0"/>
            <a:t>Same Value</a:t>
          </a:r>
          <a:endParaRPr lang="zh-CN" altLang="en-US" sz="2800" kern="1200" dirty="0"/>
        </a:p>
      </dsp:txBody>
      <dsp:txXfrm>
        <a:off x="2807189" y="1905682"/>
        <a:ext cx="1334078" cy="1199890"/>
      </dsp:txXfrm>
    </dsp:sp>
    <dsp:sp modelId="{0BE8971C-0213-4B56-81E4-EE3102AE24F5}">
      <dsp:nvSpPr>
        <dsp:cNvPr id="0" name=""/>
        <dsp:cNvSpPr/>
      </dsp:nvSpPr>
      <dsp:spPr>
        <a:xfrm rot="10800000">
          <a:off x="2067703" y="2270899"/>
          <a:ext cx="327320" cy="4694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2100" kern="1200"/>
        </a:p>
      </dsp:txBody>
      <dsp:txXfrm rot="10800000">
        <a:off x="2165899" y="2364790"/>
        <a:ext cx="229124" cy="281674"/>
      </dsp:txXfrm>
    </dsp:sp>
    <dsp:sp modelId="{1041F599-B242-4840-B7BB-F9D98AC0AED9}">
      <dsp:nvSpPr>
        <dsp:cNvPr id="0" name=""/>
        <dsp:cNvSpPr/>
      </dsp:nvSpPr>
      <dsp:spPr>
        <a:xfrm>
          <a:off x="26634" y="1657177"/>
          <a:ext cx="1886672" cy="16969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800" kern="1200" dirty="0"/>
            <a:t>Same action</a:t>
          </a:r>
          <a:endParaRPr lang="zh-CN" altLang="en-US" sz="2800" kern="1200" dirty="0"/>
        </a:p>
      </dsp:txBody>
      <dsp:txXfrm>
        <a:off x="302931" y="1905682"/>
        <a:ext cx="1334078" cy="1199890"/>
      </dsp:txXfrm>
    </dsp:sp>
    <dsp:sp modelId="{26F26AE3-1CB9-48A1-8820-A5CB7D53E5FF}">
      <dsp:nvSpPr>
        <dsp:cNvPr id="0" name=""/>
        <dsp:cNvSpPr/>
      </dsp:nvSpPr>
      <dsp:spPr>
        <a:xfrm rot="18280567">
          <a:off x="1473249" y="1371478"/>
          <a:ext cx="237909" cy="4694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2100" kern="1200"/>
        </a:p>
      </dsp:txBody>
      <dsp:txXfrm>
        <a:off x="1488632" y="1494717"/>
        <a:ext cx="166536" cy="2816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5EF990-4279-964D-8D62-BD9DE620F371}" type="datetimeFigureOut">
              <a:rPr lang="en-US" smtClean="0"/>
              <a:t>4/6/2023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CEA10A-AC53-EF4A-B20F-CD7086185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511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/>
              <a:t>High-level description of problem being solved</a:t>
            </a:r>
          </a:p>
          <a:p>
            <a:pPr marL="0" indent="0">
              <a:buNone/>
            </a:pPr>
            <a:r>
              <a:rPr lang="en-US" altLang="zh-CN" dirty="0"/>
              <a:t>Why is the problem important?</a:t>
            </a:r>
          </a:p>
          <a:p>
            <a:r>
              <a:rPr lang="en-US" altLang="zh-CN" dirty="0"/>
              <a:t>	its significance towards general-purpose robot autonomy</a:t>
            </a:r>
          </a:p>
          <a:p>
            <a:r>
              <a:rPr lang="en-US" altLang="zh-CN" dirty="0"/>
              <a:t>	its potential application and societal impact of the problem</a:t>
            </a:r>
          </a:p>
          <a:p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Technical challenges arising from the problem</a:t>
            </a:r>
          </a:p>
          <a:p>
            <a:r>
              <a:rPr lang="en-US" altLang="zh-CN" dirty="0"/>
              <a:t>	the role of the AI and machine learning in tackling this problem</a:t>
            </a:r>
          </a:p>
          <a:p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High-level idea of why prior approaches didn’t already solve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Key insight(s) (try to do in 1-3) of the proposed work 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CEA10A-AC53-EF4A-B20F-CD7086185DBB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2147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CEA10A-AC53-EF4A-B20F-CD7086185DBB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4387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CEA10A-AC53-EF4A-B20F-CD7086185DBB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6906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CEA10A-AC53-EF4A-B20F-CD7086185DBB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1636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CEA10A-AC53-EF4A-B20F-CD7086185DBB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5097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/>
              <a:t>Problem formulation, key definitions and notations</a:t>
            </a:r>
          </a:p>
          <a:p>
            <a:r>
              <a:rPr lang="en-US" altLang="zh-CN" dirty="0"/>
              <a:t>Be precise -- should be as formal as in the paper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马尔可夫决策过程：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为了解决最优控制问题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状态 动作 策略 奖励 回报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en-US" altLang="zh-CN" dirty="0"/>
          </a:p>
          <a:p>
            <a:r>
              <a:rPr lang="en-US" altLang="zh-CN" sz="1200" dirty="0">
                <a:solidFill>
                  <a:schemeClr val="bg1"/>
                </a:solidFill>
              </a:rPr>
              <a:t>action-value function</a:t>
            </a:r>
          </a:p>
          <a:p>
            <a:r>
              <a:rPr lang="en-US" altLang="zh-CN" dirty="0"/>
              <a:t>which measures the expected reward of taking action at in state </a:t>
            </a:r>
            <a:r>
              <a:rPr lang="en-US" altLang="zh-CN" dirty="0" err="1"/>
              <a:t>s</a:t>
            </a:r>
            <a:r>
              <a:rPr lang="en-US" altLang="zh-CN" baseline="-25000" dirty="0" err="1"/>
              <a:t>t</a:t>
            </a:r>
            <a:r>
              <a:rPr lang="en-US" altLang="zh-CN" dirty="0"/>
              <a:t> at time</a:t>
            </a:r>
            <a:r>
              <a:rPr lang="en-US" altLang="zh-CN" sz="1200" dirty="0">
                <a:solidFill>
                  <a:schemeClr val="bg1"/>
                </a:solidFill>
              </a:rPr>
              <a:t> t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CEA10A-AC53-EF4A-B20F-CD7086185DBB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7778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US" altLang="zh-CN" dirty="0"/>
            </a:br>
            <a:r>
              <a:rPr lang="en-US" altLang="zh-CN" dirty="0"/>
              <a:t>argmax --- 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Helvetica Neue"/>
              </a:rPr>
              <a:t>arguments of the maxima 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Helvetica Neue"/>
              </a:rPr>
              <a:t>最大值自变量点集</a:t>
            </a:r>
            <a:endParaRPr lang="en-US" altLang="zh-CN" b="0" i="0" dirty="0">
              <a:solidFill>
                <a:srgbClr val="333333"/>
              </a:solidFill>
              <a:effectLst/>
              <a:latin typeface="Helvetica Neue"/>
            </a:endParaRPr>
          </a:p>
          <a:p>
            <a:r>
              <a:rPr lang="en-US" altLang="zh-CN" b="0" i="0" dirty="0">
                <a:solidFill>
                  <a:srgbClr val="333333"/>
                </a:solidFill>
                <a:effectLst/>
                <a:latin typeface="Helvetica Neue"/>
              </a:rPr>
              <a:t>a’ --- the set of all available actions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CEA10A-AC53-EF4A-B20F-CD7086185DBB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2053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/>
              <a:t>Which other papers have tried to tackle this problem or a related problem?</a:t>
            </a:r>
          </a:p>
          <a:p>
            <a:r>
              <a:rPr lang="en-US" altLang="zh-CN" dirty="0"/>
              <a:t>The paper’s related work is a good start, but there may be others</a:t>
            </a:r>
          </a:p>
          <a:p>
            <a:r>
              <a:rPr lang="en-US" altLang="zh-CN" dirty="0"/>
              <a:t>What is the key limitations of prior work(s)?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CEA10A-AC53-EF4A-B20F-CD7086185DBB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86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/>
              <a:t>Which other papers have tried to tackle this problem or a related problem?</a:t>
            </a:r>
          </a:p>
          <a:p>
            <a:r>
              <a:rPr lang="en-US" altLang="zh-CN" dirty="0"/>
              <a:t>The paper’s related work is a good start, but there may be others</a:t>
            </a:r>
          </a:p>
          <a:p>
            <a:r>
              <a:rPr lang="en-US" altLang="zh-CN" dirty="0"/>
              <a:t>What is the key limitations of prior work(s)?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CEA10A-AC53-EF4A-B20F-CD7086185DBB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601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CEA10A-AC53-EF4A-B20F-CD7086185DB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0660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CEA10A-AC53-EF4A-B20F-CD7086185DB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3541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首先，每个动作的</a:t>
            </a:r>
            <a:r>
              <a:rPr lang="en-US" altLang="zh-CN" dirty="0"/>
              <a:t>Q</a:t>
            </a:r>
            <a:r>
              <a:rPr lang="zh-CN" altLang="en-US" dirty="0"/>
              <a:t>值预测现在具有相对于其他动作的明确的空间局部性概念</a:t>
            </a:r>
            <a:r>
              <a:rPr lang="en-US" altLang="zh-CN" dirty="0"/>
              <a:t>.</a:t>
            </a:r>
          </a:p>
          <a:p>
            <a:r>
              <a:rPr lang="zh-CN" altLang="en-US" dirty="0"/>
              <a:t>其次，</a:t>
            </a:r>
            <a:r>
              <a:rPr lang="en-US" altLang="zh-CN" dirty="0" err="1"/>
              <a:t>fcn</a:t>
            </a:r>
            <a:r>
              <a:rPr lang="zh-CN" altLang="en-US" dirty="0"/>
              <a:t>对于像素级计算</a:t>
            </a:r>
            <a:r>
              <a:rPr lang="zh-CN" altLang="en-US"/>
              <a:t>非常有效</a:t>
            </a:r>
            <a:endParaRPr lang="en-US" altLang="zh-CN"/>
          </a:p>
          <a:p>
            <a:r>
              <a:rPr lang="zh-CN" altLang="en-US" dirty="0"/>
              <a:t>最后，我们的</a:t>
            </a:r>
            <a:r>
              <a:rPr lang="en-US" altLang="zh-CN" dirty="0"/>
              <a:t>FCN</a:t>
            </a:r>
            <a:r>
              <a:rPr lang="zh-CN" altLang="en-US" dirty="0"/>
              <a:t>模型可以用更少的训练数据收敛，因为末端执行器位置</a:t>
            </a:r>
            <a:r>
              <a:rPr lang="en-US" altLang="zh-CN" dirty="0"/>
              <a:t>(</a:t>
            </a:r>
            <a:r>
              <a:rPr lang="zh-CN" altLang="en-US" dirty="0"/>
              <a:t>按像素采样</a:t>
            </a:r>
            <a:r>
              <a:rPr lang="en-US" altLang="zh-CN" dirty="0"/>
              <a:t>)</a:t>
            </a:r>
            <a:r>
              <a:rPr lang="zh-CN" altLang="en-US" dirty="0"/>
              <a:t>和方向</a:t>
            </a:r>
            <a:r>
              <a:rPr lang="en-US" altLang="zh-CN" dirty="0"/>
              <a:t>(</a:t>
            </a:r>
            <a:r>
              <a:rPr lang="zh-CN" altLang="en-US" dirty="0"/>
              <a:t>通过旋转</a:t>
            </a:r>
            <a:r>
              <a:rPr lang="en-US" altLang="zh-CN" dirty="0" err="1"/>
              <a:t>st</a:t>
            </a:r>
            <a:r>
              <a:rPr lang="en-US" altLang="zh-CN" dirty="0"/>
              <a:t>)</a:t>
            </a:r>
            <a:r>
              <a:rPr lang="zh-CN" altLang="en-US" dirty="0"/>
              <a:t>的参数化使得卷积特征可以在位置和方向之间共享</a:t>
            </a:r>
            <a:r>
              <a:rPr lang="en-US" altLang="zh-CN" dirty="0"/>
              <a:t>(</a:t>
            </a:r>
            <a:r>
              <a:rPr lang="zh-CN" altLang="en-US" dirty="0"/>
              <a:t>即平移和旋转的等效方差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CEA10A-AC53-EF4A-B20F-CD7086185DB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5216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Threshold </a:t>
            </a:r>
            <a:r>
              <a:rPr lang="zh-CN" altLang="en-US" dirty="0"/>
              <a:t>阈值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CEA10A-AC53-EF4A-B20F-CD7086185DB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580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CEA10A-AC53-EF4A-B20F-CD7086185DB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1609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Naively weighting actions based on visit counts can also be inefficient due our pixel-wise parameterization of the action space</a:t>
            </a:r>
          </a:p>
          <a:p>
            <a:r>
              <a:rPr lang="zh-CN" altLang="en-US" dirty="0"/>
              <a:t>由于动作空间的像素参数化，基于访问次数对动作进行简单的加权也是低效的。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CEA10A-AC53-EF4A-B20F-CD7086185DB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1584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No reward: </a:t>
            </a:r>
            <a:r>
              <a:rPr lang="zh-CN" altLang="en-US" dirty="0"/>
              <a:t>没有对推做出奖励</a:t>
            </a:r>
            <a:endParaRPr lang="en-US" altLang="zh-CN" dirty="0"/>
          </a:p>
          <a:p>
            <a:r>
              <a:rPr lang="en-US" altLang="zh-CN" dirty="0"/>
              <a:t>No pretrain</a:t>
            </a:r>
            <a:r>
              <a:rPr lang="zh-CN" altLang="en-US" dirty="0"/>
              <a:t>：没有对</a:t>
            </a:r>
            <a:r>
              <a:rPr lang="en-US" altLang="zh-CN" dirty="0"/>
              <a:t>FCN </a:t>
            </a:r>
            <a:r>
              <a:rPr lang="zh-CN" altLang="en-US" dirty="0"/>
              <a:t>进行权重的提前训练</a:t>
            </a:r>
            <a:endParaRPr lang="en-US" altLang="zh-CN" dirty="0"/>
          </a:p>
          <a:p>
            <a:r>
              <a:rPr lang="en-US" altLang="zh-CN" dirty="0"/>
              <a:t>No pretrain-no depth</a:t>
            </a:r>
            <a:r>
              <a:rPr lang="zh-CN" altLang="en-US" dirty="0"/>
              <a:t>：相机没有深度，只有平面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CEA10A-AC53-EF4A-B20F-CD7086185DBB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94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err="1"/>
              <a:t>Noreward</a:t>
            </a:r>
            <a:r>
              <a:rPr lang="en-US" altLang="zh-CN" dirty="0"/>
              <a:t>: </a:t>
            </a:r>
            <a:r>
              <a:rPr lang="zh-CN" altLang="en-US" dirty="0"/>
              <a:t>没有对推做出奖励</a:t>
            </a:r>
            <a:endParaRPr lang="en-US" altLang="zh-CN" dirty="0"/>
          </a:p>
          <a:p>
            <a:r>
              <a:rPr lang="en-US" altLang="zh-CN" dirty="0" err="1"/>
              <a:t>Nopretrain</a:t>
            </a:r>
            <a:r>
              <a:rPr lang="zh-CN" altLang="en-US" dirty="0"/>
              <a:t>：没有对</a:t>
            </a:r>
            <a:r>
              <a:rPr lang="en-US" altLang="zh-CN" dirty="0"/>
              <a:t>FCN </a:t>
            </a:r>
            <a:r>
              <a:rPr lang="zh-CN" altLang="en-US" dirty="0"/>
              <a:t>进行权重的提前训练</a:t>
            </a:r>
            <a:endParaRPr lang="en-US" altLang="zh-CN" dirty="0"/>
          </a:p>
          <a:p>
            <a:r>
              <a:rPr lang="en-US" altLang="zh-CN" dirty="0" err="1"/>
              <a:t>Nopretrain-nodepth</a:t>
            </a:r>
            <a:r>
              <a:rPr lang="zh-CN" altLang="en-US" dirty="0"/>
              <a:t>：相机没有深度，只有平面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CEA10A-AC53-EF4A-B20F-CD7086185DB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6609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/>
              <a:t>What conclusions are drawn from the results by the authors?</a:t>
            </a:r>
          </a:p>
          <a:p>
            <a:r>
              <a:rPr lang="en-US" altLang="zh-CN" dirty="0"/>
              <a:t>What insights are gained from the experiments?</a:t>
            </a:r>
          </a:p>
          <a:p>
            <a:r>
              <a:rPr lang="en-US" altLang="zh-CN" dirty="0"/>
              <a:t>What strengths and weaknesses of the proposed method are illustrated by the results?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Are the stated conclusions fully backed by the results and references?</a:t>
            </a:r>
          </a:p>
          <a:p>
            <a:r>
              <a:rPr lang="en-US" altLang="zh-CN" dirty="0"/>
              <a:t>If so, why? (Recap the relevant supporting evidences from the given results + refs)</a:t>
            </a:r>
          </a:p>
          <a:p>
            <a:r>
              <a:rPr lang="en-US" altLang="zh-CN" dirty="0"/>
              <a:t>If not, what are the additional experiments / comparisons that can further support/repudiate the conclusions of the paper?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CEA10A-AC53-EF4A-B20F-CD7086185DB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6342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/>
              <a:t>What are the key limitations of the proposed approach / ideas? (e.g., does it require strong assumptions that are unlikely to be practical? Computationally expensive? Require a lot of data?)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Are there any practical challenges in deploying the approach on physical robots in the real world? Are there any safety or ethical concerns of using such approach?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If follow-up work has addressed some of these limitations, include pointers to that. But don’t limit your discussion only to the problems / limitations that have already been addressed.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CEA10A-AC53-EF4A-B20F-CD7086185DB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2824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/>
              <a:t>What interesting questions does it raise for future work? </a:t>
            </a:r>
          </a:p>
          <a:p>
            <a:r>
              <a:rPr lang="en-US" altLang="zh-CN" dirty="0"/>
              <a:t>Your own ideas for future work</a:t>
            </a:r>
          </a:p>
          <a:p>
            <a:r>
              <a:rPr lang="en-US" altLang="zh-CN" dirty="0"/>
              <a:t>Others’ ideas (if others have already built on this idea)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CEA10A-AC53-EF4A-B20F-CD7086185DB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4180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/>
              <a:t>Approximately one bullet for each of the following</a:t>
            </a:r>
          </a:p>
          <a:p>
            <a:pPr marL="0" indent="0">
              <a:buNone/>
            </a:pPr>
            <a:endParaRPr lang="en-US" altLang="zh-CN" dirty="0"/>
          </a:p>
          <a:p>
            <a:r>
              <a:rPr lang="en-US" altLang="zh-CN" dirty="0"/>
              <a:t>Problem the reading is discussing</a:t>
            </a:r>
          </a:p>
          <a:p>
            <a:r>
              <a:rPr lang="en-US" altLang="zh-CN" dirty="0"/>
              <a:t>Why is it important and hard</a:t>
            </a:r>
          </a:p>
          <a:p>
            <a:r>
              <a:rPr lang="en-US" altLang="zh-CN" dirty="0"/>
              <a:t>What is the key limitation of prior work</a:t>
            </a:r>
          </a:p>
          <a:p>
            <a:r>
              <a:rPr lang="en-US" altLang="zh-CN" dirty="0"/>
              <a:t>What is the key insight(s) (try to do in 1-3) of the proposed work</a:t>
            </a:r>
          </a:p>
          <a:p>
            <a:r>
              <a:rPr lang="en-US" altLang="zh-CN" dirty="0"/>
              <a:t>What did they demonstrate by this insight? (tighter theoretical bounds, state of the art performance on X, etc.)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CEA10A-AC53-EF4A-B20F-CD7086185DB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613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628" y="1122363"/>
            <a:ext cx="11790744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4202" y="3602038"/>
            <a:ext cx="10403597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0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/>
              <a:t>Click to edit Master subtitle style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2DDD2C22-3B0E-784D-B6FF-15A90CAE11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99BE109-A4EE-9F4B-938E-D5DA3BB0D7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1DB082C-2E6A-C747-A349-3407AEE7A6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F769E78-B915-BA4D-B360-8DB99597D2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00627" y="5349875"/>
            <a:ext cx="891873" cy="89187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2A892F8-E70D-F23B-E6A5-77FB130F5A8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64166" y="5349875"/>
            <a:ext cx="891873" cy="89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4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FC18687A-6B7C-4A0E-A95F-37F09B16D9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00628" y="1002324"/>
            <a:ext cx="11760656" cy="515327"/>
          </a:xfrm>
        </p:spPr>
        <p:txBody>
          <a:bodyPr/>
          <a:lstStyle>
            <a:lvl1pPr marL="0" indent="0" algn="ctr">
              <a:buNone/>
              <a:defRPr i="1">
                <a:solidFill>
                  <a:srgbClr val="C0000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B6986223-59FC-47A1-9B2C-5C7FFD8A0631}"/>
              </a:ext>
            </a:extLst>
          </p:cNvPr>
          <p:cNvCxnSpPr>
            <a:cxnSpLocks/>
          </p:cNvCxnSpPr>
          <p:nvPr userDrawn="1"/>
        </p:nvCxnSpPr>
        <p:spPr>
          <a:xfrm>
            <a:off x="200628" y="1002323"/>
            <a:ext cx="11760656" cy="0"/>
          </a:xfrm>
          <a:prstGeom prst="line">
            <a:avLst/>
          </a:prstGeom>
          <a:ln w="12700">
            <a:solidFill>
              <a:srgbClr val="14A5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5E513A4D-5099-4C4D-AF53-567FDDD975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35BDCD0-FF38-0843-BDD6-C6B81E5BFF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A1F42434-46D3-114B-82C2-086A016CF0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463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628" y="5324909"/>
            <a:ext cx="7059539" cy="924604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FC18687A-6B7C-4A0E-A95F-37F09B16D9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260168" y="5324910"/>
            <a:ext cx="4106172" cy="924604"/>
          </a:xfrm>
        </p:spPr>
        <p:txBody>
          <a:bodyPr anchor="ctr"/>
          <a:lstStyle>
            <a:lvl1pPr marL="0" indent="0" algn="r">
              <a:buNone/>
              <a:defRPr i="1">
                <a:solidFill>
                  <a:srgbClr val="C0000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B6986223-59FC-47A1-9B2C-5C7FFD8A0631}"/>
              </a:ext>
            </a:extLst>
          </p:cNvPr>
          <p:cNvCxnSpPr>
            <a:cxnSpLocks/>
          </p:cNvCxnSpPr>
          <p:nvPr userDrawn="1"/>
        </p:nvCxnSpPr>
        <p:spPr>
          <a:xfrm>
            <a:off x="200628" y="5324909"/>
            <a:ext cx="11760656" cy="0"/>
          </a:xfrm>
          <a:prstGeom prst="line">
            <a:avLst/>
          </a:prstGeom>
          <a:ln w="12700">
            <a:solidFill>
              <a:srgbClr val="14A5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B39C3D3-5EFD-FA4D-B9BB-AC9BDFDBC3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03AAFD2-275B-7747-B467-5F1546DFD5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EF738028-6D12-AA43-8A67-848E4D4819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660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628" y="1709740"/>
            <a:ext cx="1177804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0628" y="4589465"/>
            <a:ext cx="11778045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000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0243271-FCFC-604D-B032-508076E4E5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E2C6FE3-F7F4-504F-AD71-7A7B2908B3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A220348-FA7B-A140-BA52-CC80467BBA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57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0629" y="1570697"/>
            <a:ext cx="5819172" cy="4860000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70697"/>
            <a:ext cx="5788427" cy="4860000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E27CF21A-1DCD-408C-9383-0D5F82DDAF2F}"/>
              </a:ext>
            </a:extLst>
          </p:cNvPr>
          <p:cNvCxnSpPr>
            <a:cxnSpLocks/>
          </p:cNvCxnSpPr>
          <p:nvPr userDrawn="1"/>
        </p:nvCxnSpPr>
        <p:spPr>
          <a:xfrm>
            <a:off x="200628" y="1002323"/>
            <a:ext cx="11760656" cy="0"/>
          </a:xfrm>
          <a:prstGeom prst="line">
            <a:avLst/>
          </a:prstGeom>
          <a:ln w="12700">
            <a:solidFill>
              <a:srgbClr val="14A5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内容占位符 7">
            <a:extLst>
              <a:ext uri="{FF2B5EF4-FFF2-40B4-BE49-F238E27FC236}">
                <a16:creationId xmlns:a16="http://schemas.microsoft.com/office/drawing/2014/main" id="{311DAFEA-2883-4280-BCD5-93E869E9A8D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00628" y="1002324"/>
            <a:ext cx="11760656" cy="515327"/>
          </a:xfrm>
        </p:spPr>
        <p:txBody>
          <a:bodyPr/>
          <a:lstStyle>
            <a:lvl1pPr marL="0" indent="0" algn="ctr">
              <a:buNone/>
              <a:defRPr i="1">
                <a:solidFill>
                  <a:srgbClr val="C0000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DAFF7A8A-D0B5-0348-B907-06CC8B585FE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A09DAB33-41E6-474E-8426-400D78720F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4944C64B-597F-1E4D-A0A6-DC5F2F3A61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7343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628" y="98909"/>
            <a:ext cx="11793920" cy="903414"/>
          </a:xfrm>
        </p:spPr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0629" y="1478509"/>
            <a:ext cx="579694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0629" y="2356460"/>
            <a:ext cx="5796948" cy="4073179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478509"/>
            <a:ext cx="578842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356460"/>
            <a:ext cx="5788427" cy="4073179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943014AB-2312-43CA-98FC-6AC558647CE4}"/>
              </a:ext>
            </a:extLst>
          </p:cNvPr>
          <p:cNvCxnSpPr>
            <a:cxnSpLocks/>
          </p:cNvCxnSpPr>
          <p:nvPr userDrawn="1"/>
        </p:nvCxnSpPr>
        <p:spPr>
          <a:xfrm>
            <a:off x="200628" y="1002323"/>
            <a:ext cx="11760656" cy="0"/>
          </a:xfrm>
          <a:prstGeom prst="line">
            <a:avLst/>
          </a:prstGeom>
          <a:ln w="12700">
            <a:solidFill>
              <a:srgbClr val="14A5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内容占位符 7">
            <a:extLst>
              <a:ext uri="{FF2B5EF4-FFF2-40B4-BE49-F238E27FC236}">
                <a16:creationId xmlns:a16="http://schemas.microsoft.com/office/drawing/2014/main" id="{E7E1084D-856C-4353-B132-0B197B1BE43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00628" y="1002324"/>
            <a:ext cx="11760656" cy="515327"/>
          </a:xfrm>
        </p:spPr>
        <p:txBody>
          <a:bodyPr/>
          <a:lstStyle>
            <a:lvl1pPr marL="0" indent="0" algn="ctr">
              <a:buNone/>
              <a:defRPr i="1">
                <a:solidFill>
                  <a:srgbClr val="C0000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942203D2-FC7D-934A-93E6-22AD01EC0E82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E689E28F-506D-BA49-BD9F-FA987D0F81C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6952A0E8-39C4-B545-B8EB-AD3AAB1F936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130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6EED3D74-1980-430C-8B6D-7885CDB40620}"/>
              </a:ext>
            </a:extLst>
          </p:cNvPr>
          <p:cNvCxnSpPr>
            <a:cxnSpLocks/>
          </p:cNvCxnSpPr>
          <p:nvPr userDrawn="1"/>
        </p:nvCxnSpPr>
        <p:spPr>
          <a:xfrm>
            <a:off x="200628" y="1002323"/>
            <a:ext cx="11760656" cy="0"/>
          </a:xfrm>
          <a:prstGeom prst="line">
            <a:avLst/>
          </a:prstGeom>
          <a:ln w="12700">
            <a:solidFill>
              <a:srgbClr val="14A5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0776C7B6-3033-48C8-A944-716F94FC08C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00628" y="1002324"/>
            <a:ext cx="11760656" cy="515327"/>
          </a:xfrm>
        </p:spPr>
        <p:txBody>
          <a:bodyPr/>
          <a:lstStyle>
            <a:lvl1pPr marL="0" indent="0" algn="ctr">
              <a:buNone/>
              <a:defRPr i="1">
                <a:solidFill>
                  <a:srgbClr val="C0000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AC1D573A-8E45-0B4F-90B9-83AC66B460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58849F1A-087E-C349-8797-E4E2EE60AB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54371A0-631E-5545-B464-D20A2ABE8E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568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D476D56-275F-FF4F-B298-99E15D5CBB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997DCAF-4B83-3142-B40F-8B32A5CFE1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AC5989-B6C1-8C40-8A73-7D4DD41E00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07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628" y="150473"/>
            <a:ext cx="4571397" cy="133858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7" y="150472"/>
            <a:ext cx="6777439" cy="622718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0628" y="2057400"/>
            <a:ext cx="4571397" cy="432025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89BDD881-E086-47B9-843D-073E43A05E7F}"/>
              </a:ext>
            </a:extLst>
          </p:cNvPr>
          <p:cNvCxnSpPr>
            <a:cxnSpLocks/>
          </p:cNvCxnSpPr>
          <p:nvPr userDrawn="1"/>
        </p:nvCxnSpPr>
        <p:spPr>
          <a:xfrm>
            <a:off x="200628" y="1489059"/>
            <a:ext cx="4571397" cy="0"/>
          </a:xfrm>
          <a:prstGeom prst="line">
            <a:avLst/>
          </a:prstGeom>
          <a:ln w="12700">
            <a:solidFill>
              <a:srgbClr val="14A5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内容占位符 7">
            <a:extLst>
              <a:ext uri="{FF2B5EF4-FFF2-40B4-BE49-F238E27FC236}">
                <a16:creationId xmlns:a16="http://schemas.microsoft.com/office/drawing/2014/main" id="{944C8DE1-6763-4C87-B03C-70637387A95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99969" y="1489060"/>
            <a:ext cx="4572056" cy="515327"/>
          </a:xfrm>
        </p:spPr>
        <p:txBody>
          <a:bodyPr/>
          <a:lstStyle>
            <a:lvl1pPr marL="0" indent="0" algn="ctr">
              <a:buNone/>
              <a:defRPr i="1">
                <a:solidFill>
                  <a:srgbClr val="C0000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C672E9E0-3B32-7442-8826-C6EFB966CC46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594CEE2C-1C0A-0C43-80BF-F3C9DCE160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5D27376C-1A91-9F43-BBF6-E6B61F19A3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762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628" y="149401"/>
            <a:ext cx="4571397" cy="133965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7" y="150472"/>
            <a:ext cx="6777439" cy="625032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CN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0628" y="2057400"/>
            <a:ext cx="4571397" cy="43434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6062B7A0-C7F6-4499-9AE1-5E26432B2BF0}"/>
              </a:ext>
            </a:extLst>
          </p:cNvPr>
          <p:cNvCxnSpPr>
            <a:cxnSpLocks/>
          </p:cNvCxnSpPr>
          <p:nvPr userDrawn="1"/>
        </p:nvCxnSpPr>
        <p:spPr>
          <a:xfrm>
            <a:off x="200628" y="1489059"/>
            <a:ext cx="4571397" cy="0"/>
          </a:xfrm>
          <a:prstGeom prst="line">
            <a:avLst/>
          </a:prstGeom>
          <a:ln w="12700">
            <a:solidFill>
              <a:srgbClr val="14A5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内容占位符 7">
            <a:extLst>
              <a:ext uri="{FF2B5EF4-FFF2-40B4-BE49-F238E27FC236}">
                <a16:creationId xmlns:a16="http://schemas.microsoft.com/office/drawing/2014/main" id="{08301586-1E36-4E84-B722-488EB2E00B7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99969" y="1489060"/>
            <a:ext cx="4572056" cy="515327"/>
          </a:xfrm>
        </p:spPr>
        <p:txBody>
          <a:bodyPr/>
          <a:lstStyle>
            <a:lvl1pPr marL="0" indent="0" algn="ctr">
              <a:buNone/>
              <a:defRPr i="1">
                <a:solidFill>
                  <a:srgbClr val="C0000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5525C2B1-63C2-3045-8AE6-55CA83E910EB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5BB6833B-73CB-2E40-878C-C3345699B7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7755808-D092-5743-B10C-07498BA808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132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88E35-56FA-4CAA-AA89-4862F63EA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41AED8E2-D455-6949-BB13-9BE6A67792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82859EBA-5BF8-874E-AA5C-720BBCBAF1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4901B7A-4FAA-CC40-AEEA-0F7CDFA84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06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A5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49426"/>
            <a:ext cx="12192000" cy="64342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0628" y="77719"/>
            <a:ext cx="11760000" cy="9246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0628" y="1570697"/>
            <a:ext cx="11760000" cy="486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200627" y="6196117"/>
            <a:ext cx="13468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aseline="0" dirty="0" err="1">
                <a:solidFill>
                  <a:schemeClr val="bg1"/>
                </a:solidFill>
              </a:rPr>
              <a:t>AncoraSIR.com</a:t>
            </a:r>
            <a:endParaRPr lang="en-US" sz="1400" baseline="0" dirty="0">
              <a:solidFill>
                <a:schemeClr val="bg1"/>
              </a:solidFill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E2C186F1-3118-4A1F-BB0F-E55E8D44F438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1421687" y="5511706"/>
            <a:ext cx="538940" cy="91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9310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3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2" r:id="rId11"/>
  </p:sldLayoutIdLst>
  <p:hf hd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apc.cs.princeton.edu/" TargetMode="External"/><Relationship Id="rId2" Type="http://schemas.openxmlformats.org/officeDocument/2006/relationships/hyperlink" Target="http://amazonpickingchallenge.org/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7BBF7-F23D-8244-8305-BE0C7FB422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0628" y="937168"/>
            <a:ext cx="11790744" cy="2387600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Learning Synergies between Pushing and Grasping with Self-supervised Deep Reinforcement Learning</a:t>
            </a:r>
            <a:endParaRPr lang="en-C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3DB6AC-3607-8542-9318-33C65C7097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dirty="0">
                <a:solidFill>
                  <a:srgbClr val="595959"/>
                </a:solidFill>
              </a:rPr>
              <a:t>Presenter: </a:t>
            </a:r>
            <a:r>
              <a:rPr lang="zh-CN" altLang="en-US" sz="2400" dirty="0">
                <a:solidFill>
                  <a:srgbClr val="595959"/>
                </a:solidFill>
                <a:latin typeface="+mn-ea"/>
              </a:rPr>
              <a:t>靳子灿 左可玮 王子豪 刘瀚迪 鲁逸舟</a:t>
            </a:r>
            <a:endParaRPr lang="en-US" sz="2400" dirty="0">
              <a:solidFill>
                <a:srgbClr val="595959"/>
              </a:solidFill>
              <a:latin typeface="+mn-ea"/>
            </a:endParaRPr>
          </a:p>
          <a:p>
            <a:pPr>
              <a:spcBef>
                <a:spcPts val="0"/>
              </a:spcBef>
            </a:pPr>
            <a:endParaRPr lang="en-US" sz="2400" dirty="0">
              <a:solidFill>
                <a:srgbClr val="595959"/>
              </a:solidFill>
            </a:endParaRPr>
          </a:p>
          <a:p>
            <a:pPr>
              <a:spcBef>
                <a:spcPts val="0"/>
              </a:spcBef>
            </a:pPr>
            <a:r>
              <a:rPr lang="en-US" sz="2400" dirty="0">
                <a:solidFill>
                  <a:srgbClr val="595959"/>
                </a:solidFill>
              </a:rPr>
              <a:t>2023/4/6</a:t>
            </a:r>
          </a:p>
        </p:txBody>
      </p:sp>
    </p:spTree>
    <p:extLst>
      <p:ext uri="{BB962C8B-B14F-4D97-AF65-F5344CB8AC3E}">
        <p14:creationId xmlns:p14="http://schemas.microsoft.com/office/powerpoint/2010/main" val="35671092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CBD60-EFBA-2CD9-4965-B14AC23F7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Motivation and Main Problem</a:t>
            </a:r>
            <a:endParaRPr lang="en-C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3090A8-17A1-1028-11E1-87FD84410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altLang="zh-CN" sz="3200" dirty="0"/>
              <a:t>With such a method, there will be even fewer people needed in transportation </a:t>
            </a:r>
          </a:p>
          <a:p>
            <a:pPr marL="0" indent="0" algn="just">
              <a:buNone/>
            </a:pPr>
            <a:endParaRPr lang="en-US" altLang="zh-CN" sz="3200" dirty="0"/>
          </a:p>
          <a:p>
            <a:pPr marL="0" indent="0" algn="just">
              <a:buNone/>
            </a:pPr>
            <a:r>
              <a:rPr lang="en-US" altLang="zh-CN" sz="3200" dirty="0"/>
              <a:t>Solving the problem helps robots grab things and transport them with more wisdom.</a:t>
            </a:r>
          </a:p>
          <a:p>
            <a:pPr marL="0" indent="0" algn="just">
              <a:buNone/>
            </a:pPr>
            <a:endParaRPr lang="en-US" altLang="zh-CN" sz="3200" dirty="0"/>
          </a:p>
          <a:p>
            <a:pPr marL="0" indent="0" algn="just">
              <a:buNone/>
            </a:pPr>
            <a:r>
              <a:rPr lang="en-US" altLang="zh-CN" sz="3200" dirty="0"/>
              <a:t>Machine learning will help collecting, filtering and analyzing the data we need and is trained to help solve the problem</a:t>
            </a:r>
          </a:p>
          <a:p>
            <a:pPr algn="just"/>
            <a:endParaRPr lang="en-US" sz="3200" dirty="0"/>
          </a:p>
          <a:p>
            <a:pPr algn="just"/>
            <a:endParaRPr lang="en-US" sz="3200" dirty="0"/>
          </a:p>
          <a:p>
            <a:pPr algn="just"/>
            <a:endParaRPr lang="en-US" sz="32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B5545F-0384-6887-E964-8EC87CA650C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 dirty="0"/>
              <a:t>Why is the problem important</a:t>
            </a:r>
            <a:endParaRPr lang="en-CN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E92815-9F2B-F248-70D3-AB5400A64BD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 err="1"/>
              <a:t>Handi</a:t>
            </a:r>
            <a:r>
              <a:rPr lang="en-US" dirty="0"/>
              <a:t> Liu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9AC5BB-4D88-A757-A810-5560F0AE15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Pushing and Grasping Robot Arm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38F435-5233-4D84-F3F6-F0BE2D92C3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973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CBD60-EFBA-2CD9-4965-B14AC23F7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Motivation and Main Problem</a:t>
            </a:r>
            <a:endParaRPr lang="en-C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3090A8-17A1-1028-11E1-87FD84410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zh-CN" altLang="en-US" sz="3200" dirty="0"/>
              <a:t>Both networks are trained jointly in a Q-learning</a:t>
            </a:r>
            <a:r>
              <a:rPr lang="en-US" altLang="zh-CN" sz="3200" dirty="0"/>
              <a:t> </a:t>
            </a:r>
            <a:r>
              <a:rPr lang="zh-CN" altLang="en-US" sz="3200" dirty="0"/>
              <a:t>framework</a:t>
            </a:r>
            <a:r>
              <a:rPr lang="en-US" altLang="zh-CN" sz="3200" dirty="0"/>
              <a:t>, </a:t>
            </a:r>
            <a:r>
              <a:rPr lang="zh-CN" altLang="en-US" sz="3200" dirty="0"/>
              <a:t>and are entirely self-supervised by trial and error,</a:t>
            </a:r>
            <a:r>
              <a:rPr lang="en-US" altLang="zh-CN" sz="3200" dirty="0"/>
              <a:t> </a:t>
            </a:r>
            <a:r>
              <a:rPr lang="zh-CN" altLang="en-US" sz="3200" dirty="0"/>
              <a:t>where rewards are provided from successful grasps. </a:t>
            </a:r>
            <a:endParaRPr lang="en-US" altLang="zh-CN" sz="3200" dirty="0"/>
          </a:p>
          <a:p>
            <a:pPr marL="0" indent="0" algn="just">
              <a:buNone/>
            </a:pPr>
            <a:endParaRPr lang="en-US" altLang="zh-CN" sz="3200" dirty="0"/>
          </a:p>
          <a:p>
            <a:pPr marL="0" indent="0" algn="just">
              <a:buNone/>
            </a:pPr>
            <a:r>
              <a:rPr lang="zh-CN" altLang="en-US" sz="3200" dirty="0"/>
              <a:t>In this way,</a:t>
            </a:r>
            <a:r>
              <a:rPr lang="en-US" altLang="zh-CN" sz="3200" dirty="0"/>
              <a:t> </a:t>
            </a:r>
            <a:r>
              <a:rPr lang="zh-CN" altLang="en-US" sz="3200" dirty="0"/>
              <a:t>our policy learns pushing motions that enable future grasps,</a:t>
            </a:r>
            <a:r>
              <a:rPr lang="en-US" altLang="zh-CN" sz="3200" dirty="0"/>
              <a:t> </a:t>
            </a:r>
            <a:r>
              <a:rPr lang="zh-CN" altLang="en-US" sz="3200" dirty="0"/>
              <a:t>while learning grasps that can leverage past pushes</a:t>
            </a:r>
            <a:r>
              <a:rPr lang="en-US" altLang="zh-CN" sz="3200" dirty="0"/>
              <a:t>.</a:t>
            </a:r>
            <a:endParaRPr lang="en-US" sz="3200" dirty="0"/>
          </a:p>
          <a:p>
            <a:pPr algn="just"/>
            <a:endParaRPr lang="en-US" sz="3200" dirty="0"/>
          </a:p>
          <a:p>
            <a:pPr algn="just"/>
            <a:endParaRPr lang="en-US" sz="32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B5545F-0384-6887-E964-8EC87CA650C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/>
              <a:t>Technical challenges arising from the problem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38F435-5233-4D84-F3F6-F0BE2D92C3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BDBA4072-C844-8816-28BF-9AECD5EF51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</p:spPr>
        <p:txBody>
          <a:bodyPr/>
          <a:lstStyle/>
          <a:p>
            <a:r>
              <a:rPr lang="en-US" dirty="0" err="1"/>
              <a:t>Handi</a:t>
            </a:r>
            <a:r>
              <a:rPr lang="en-US" dirty="0"/>
              <a:t> Liu</a:t>
            </a:r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9C78E09D-D0E5-2358-3AAC-D01D23DD1F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</p:spPr>
        <p:txBody>
          <a:bodyPr/>
          <a:lstStyle/>
          <a:p>
            <a:r>
              <a:rPr lang="en-US" dirty="0"/>
              <a:t>Pushing and Grasping Robot Arm</a:t>
            </a:r>
          </a:p>
        </p:txBody>
      </p:sp>
    </p:spTree>
    <p:extLst>
      <p:ext uri="{BB962C8B-B14F-4D97-AF65-F5344CB8AC3E}">
        <p14:creationId xmlns:p14="http://schemas.microsoft.com/office/powerpoint/2010/main" val="311384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CBD60-EFBA-2CD9-4965-B14AC23F7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Motivation and Main Problem</a:t>
            </a:r>
            <a:endParaRPr lang="en-C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3090A8-17A1-1028-11E1-87FD84410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altLang="zh-CN" sz="3200" dirty="0"/>
              <a:t>I</a:t>
            </a:r>
            <a:r>
              <a:rPr lang="zh-CN" altLang="en-US" sz="3200" dirty="0"/>
              <a:t>t remains unclear how to plan sequences</a:t>
            </a:r>
            <a:r>
              <a:rPr lang="en-US" altLang="zh-CN" sz="3200" dirty="0"/>
              <a:t> </a:t>
            </a:r>
            <a:r>
              <a:rPr lang="zh-CN" altLang="en-US" sz="3200" dirty="0"/>
              <a:t>of actions that combine grasps and pushes, each learned</a:t>
            </a:r>
            <a:r>
              <a:rPr lang="en-US" altLang="zh-CN" sz="3200" dirty="0"/>
              <a:t> </a:t>
            </a:r>
            <a:r>
              <a:rPr lang="zh-CN" altLang="en-US" sz="3200" dirty="0"/>
              <a:t>in isolation.</a:t>
            </a:r>
            <a:endParaRPr lang="en-US" altLang="zh-CN" sz="3200" dirty="0"/>
          </a:p>
          <a:p>
            <a:pPr marL="0" indent="0" algn="just">
              <a:buNone/>
            </a:pPr>
            <a:r>
              <a:rPr lang="zh-CN" altLang="en-US" sz="3200" dirty="0"/>
              <a:t>While hard-coded heuristics for supervising</a:t>
            </a:r>
            <a:r>
              <a:rPr lang="en-US" altLang="zh-CN" sz="3200" dirty="0"/>
              <a:t> </a:t>
            </a:r>
            <a:r>
              <a:rPr lang="zh-CN" altLang="en-US" sz="3200" dirty="0"/>
              <a:t>push-grasping policies have been successfully developed by</a:t>
            </a:r>
            <a:r>
              <a:rPr lang="en-US" altLang="zh-CN" sz="3200" dirty="0"/>
              <a:t> </a:t>
            </a:r>
            <a:r>
              <a:rPr lang="zh-CN" altLang="en-US" sz="3200" dirty="0"/>
              <a:t>exploiting domain-specific knowledge, they limit the</a:t>
            </a:r>
            <a:r>
              <a:rPr lang="en-US" altLang="zh-CN" sz="3200" dirty="0"/>
              <a:t> </a:t>
            </a:r>
            <a:r>
              <a:rPr lang="zh-CN" altLang="en-US" sz="3200" dirty="0"/>
              <a:t>types of synergistic behaviors between pushing and grasping</a:t>
            </a:r>
            <a:r>
              <a:rPr lang="en-US" altLang="zh-CN" sz="3200" dirty="0"/>
              <a:t> </a:t>
            </a:r>
            <a:r>
              <a:rPr lang="zh-CN" altLang="en-US" sz="3200" dirty="0"/>
              <a:t>that can be performed.</a:t>
            </a:r>
          </a:p>
          <a:p>
            <a:pPr algn="just"/>
            <a:endParaRPr lang="en-US" sz="3200" dirty="0"/>
          </a:p>
          <a:p>
            <a:pPr algn="just"/>
            <a:endParaRPr lang="en-US" sz="3200" dirty="0"/>
          </a:p>
          <a:p>
            <a:pPr algn="just"/>
            <a:endParaRPr lang="en-US" sz="32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B5545F-0384-6887-E964-8EC87CA650C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/>
              <a:t>High-level idea of why prior approaches didn’t already solve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38F435-5233-4D84-F3F6-F0BE2D92C3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CC7DDE03-B202-DEF7-9D68-F9E8579C56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</p:spPr>
        <p:txBody>
          <a:bodyPr/>
          <a:lstStyle/>
          <a:p>
            <a:r>
              <a:rPr lang="en-US" dirty="0" err="1"/>
              <a:t>Handi</a:t>
            </a:r>
            <a:r>
              <a:rPr lang="en-US" dirty="0"/>
              <a:t> Liu</a:t>
            </a:r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1239010C-DDEC-2615-30A7-3F19D3E765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</p:spPr>
        <p:txBody>
          <a:bodyPr/>
          <a:lstStyle/>
          <a:p>
            <a:r>
              <a:rPr lang="en-US" dirty="0"/>
              <a:t>Pushing and Grasping Robot Arm</a:t>
            </a:r>
          </a:p>
        </p:txBody>
      </p:sp>
    </p:spTree>
    <p:extLst>
      <p:ext uri="{BB962C8B-B14F-4D97-AF65-F5344CB8AC3E}">
        <p14:creationId xmlns:p14="http://schemas.microsoft.com/office/powerpoint/2010/main" val="42216771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CBD60-EFBA-2CD9-4965-B14AC23F7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Motivation and Main Problem</a:t>
            </a:r>
            <a:endParaRPr lang="en-C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3090A8-17A1-1028-11E1-87FD84410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3200" dirty="0"/>
              <a:t>We learn joint pushing and grasping policies through</a:t>
            </a:r>
            <a:r>
              <a:rPr lang="en-US" altLang="zh-CN" sz="3200" dirty="0"/>
              <a:t> </a:t>
            </a:r>
            <a:r>
              <a:rPr lang="zh-CN" altLang="en-US" sz="3200" dirty="0"/>
              <a:t>self-supervised trial and error. Pushing actions are use-ful only if, in time, enable grasping. This is in contrast</a:t>
            </a:r>
            <a:r>
              <a:rPr lang="en-US" altLang="zh-CN" sz="3200" dirty="0"/>
              <a:t> </a:t>
            </a:r>
            <a:r>
              <a:rPr lang="zh-CN" altLang="en-US" sz="3200" dirty="0"/>
              <a:t>to prior approaches that define heuristics or hard-coded</a:t>
            </a:r>
            <a:r>
              <a:rPr lang="en-US" altLang="zh-CN" sz="3200" dirty="0"/>
              <a:t> </a:t>
            </a:r>
            <a:r>
              <a:rPr lang="zh-CN" altLang="en-US" sz="3200" dirty="0"/>
              <a:t>objectives for pushing motions.</a:t>
            </a:r>
            <a:r>
              <a:rPr lang="en-US" altLang="zh-CN" sz="3200" dirty="0"/>
              <a:t> </a:t>
            </a:r>
          </a:p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B5545F-0384-6887-E964-8EC87CA650C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/>
              <a:t>Key insights of the proposed work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38F435-5233-4D84-F3F6-F0BE2D92C3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EA1A9537-E671-565C-327A-2AB7934E26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</p:spPr>
        <p:txBody>
          <a:bodyPr/>
          <a:lstStyle/>
          <a:p>
            <a:r>
              <a:rPr lang="en-US" dirty="0" err="1"/>
              <a:t>Handi</a:t>
            </a:r>
            <a:r>
              <a:rPr lang="en-US" dirty="0"/>
              <a:t> Liu</a:t>
            </a:r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947F25C1-9DC5-60D7-5FB3-19CC53454E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</p:spPr>
        <p:txBody>
          <a:bodyPr/>
          <a:lstStyle/>
          <a:p>
            <a:r>
              <a:rPr lang="en-US" dirty="0"/>
              <a:t>Pushing and Grasping Robot Arm</a:t>
            </a:r>
          </a:p>
        </p:txBody>
      </p:sp>
    </p:spTree>
    <p:extLst>
      <p:ext uri="{BB962C8B-B14F-4D97-AF65-F5344CB8AC3E}">
        <p14:creationId xmlns:p14="http://schemas.microsoft.com/office/powerpoint/2010/main" val="36426078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CBD60-EFBA-2CD9-4965-B14AC23F7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Motivation and Main Problem</a:t>
            </a:r>
            <a:endParaRPr lang="en-C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3090A8-17A1-1028-11E1-87FD84410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3200" dirty="0"/>
              <a:t>We train our policies end-to-end with a deep network</a:t>
            </a:r>
            <a:r>
              <a:rPr lang="en-US" altLang="zh-CN" sz="3200" dirty="0"/>
              <a:t> </a:t>
            </a:r>
            <a:r>
              <a:rPr lang="zh-CN" altLang="en-US" sz="3200" dirty="0"/>
              <a:t>that takes in visual observations and outputs expected</a:t>
            </a:r>
            <a:r>
              <a:rPr lang="en-US" altLang="zh-CN" sz="3200" dirty="0"/>
              <a:t> </a:t>
            </a:r>
            <a:r>
              <a:rPr lang="zh-CN" altLang="en-US" sz="3200" dirty="0"/>
              <a:t>that takes in visual observations and outputs expected</a:t>
            </a:r>
            <a:r>
              <a:rPr lang="en-US" altLang="zh-CN" sz="3200" dirty="0"/>
              <a:t> </a:t>
            </a:r>
            <a:r>
              <a:rPr lang="zh-CN" altLang="en-US" sz="3200" dirty="0"/>
              <a:t>return (i.e. in the form of Q values) for potential pushing</a:t>
            </a:r>
            <a:r>
              <a:rPr lang="en-US" altLang="zh-CN" sz="3200" dirty="0"/>
              <a:t> </a:t>
            </a:r>
            <a:r>
              <a:rPr lang="zh-CN" altLang="en-US" sz="3200" dirty="0"/>
              <a:t>and grasping actions. The joint policy then chooses the</a:t>
            </a:r>
            <a:r>
              <a:rPr lang="en-US" altLang="zh-CN" sz="3200" dirty="0"/>
              <a:t> </a:t>
            </a:r>
            <a:r>
              <a:rPr lang="zh-CN" altLang="en-US" sz="3200" dirty="0"/>
              <a:t>action with the highest Q value – i.e. , the one that maximizes the expected success of current/future grasps.</a:t>
            </a:r>
            <a:r>
              <a:rPr lang="en-US" altLang="zh-CN" sz="3200" dirty="0"/>
              <a:t> </a:t>
            </a:r>
            <a:r>
              <a:rPr lang="zh-CN" altLang="en-US" sz="3200" dirty="0"/>
              <a:t>This is in contrast to explicitly perceiving individual</a:t>
            </a:r>
            <a:r>
              <a:rPr lang="en-US" altLang="zh-CN" sz="3200" dirty="0"/>
              <a:t> </a:t>
            </a:r>
            <a:r>
              <a:rPr lang="zh-CN" altLang="en-US" sz="3200" dirty="0"/>
              <a:t>objects and planning actions on them based on hand-designed features</a:t>
            </a:r>
            <a:r>
              <a:rPr lang="en-US" altLang="zh-CN" sz="3200" dirty="0"/>
              <a:t>.</a:t>
            </a:r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B5545F-0384-6887-E964-8EC87CA650C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/>
              <a:t>Key insights of the proposed work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38F435-5233-4D84-F3F6-F0BE2D92C3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A85314D7-5955-B21E-F520-24D6CB654B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</p:spPr>
        <p:txBody>
          <a:bodyPr/>
          <a:lstStyle/>
          <a:p>
            <a:r>
              <a:rPr lang="en-US" dirty="0" err="1"/>
              <a:t>Handi</a:t>
            </a:r>
            <a:r>
              <a:rPr lang="en-US" dirty="0"/>
              <a:t> Liu</a:t>
            </a:r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5A58005D-0694-BE98-96B3-2ED5B92314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</p:spPr>
        <p:txBody>
          <a:bodyPr/>
          <a:lstStyle/>
          <a:p>
            <a:r>
              <a:rPr lang="en-US" dirty="0"/>
              <a:t>Pushing and Grasping Robot Arm</a:t>
            </a:r>
          </a:p>
        </p:txBody>
      </p:sp>
    </p:spTree>
    <p:extLst>
      <p:ext uri="{BB962C8B-B14F-4D97-AF65-F5344CB8AC3E}">
        <p14:creationId xmlns:p14="http://schemas.microsoft.com/office/powerpoint/2010/main" val="30865690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CBD60-EFBA-2CD9-4965-B14AC23F7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" dirty="0"/>
              <a:t>Problem Setting</a:t>
            </a:r>
            <a:endParaRPr lang="en-C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93090A8-17A1-1028-11E1-87FD84410D9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76853" y="1656422"/>
                <a:ext cx="5378369" cy="3568462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b="1" dirty="0"/>
                  <a:t>Markov decision process: 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State: s</a:t>
                </a:r>
                <a:r>
                  <a:rPr lang="en-US" baseline="-25000" dirty="0"/>
                  <a:t>t    </a:t>
                </a:r>
                <a:r>
                  <a:rPr lang="zh-CN" altLang="en-US" dirty="0"/>
                  <a:t>→  </a:t>
                </a:r>
                <a:r>
                  <a:rPr lang="en-US" dirty="0"/>
                  <a:t> new state: s</a:t>
                </a:r>
                <a:r>
                  <a:rPr lang="en-US" baseline="-25000" dirty="0"/>
                  <a:t>t+1</a:t>
                </a:r>
                <a:r>
                  <a:rPr lang="en-US" dirty="0"/>
                  <a:t>     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Action: a</a:t>
                </a:r>
                <a:r>
                  <a:rPr lang="en-US" baseline="-25000" dirty="0"/>
                  <a:t>t</a:t>
                </a:r>
                <a:r>
                  <a:rPr lang="en-US" dirty="0"/>
                  <a:t>   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Policy: </a:t>
                </a:r>
                <a:r>
                  <a:rPr lang="el-GR" dirty="0"/>
                  <a:t>π</a:t>
                </a:r>
                <a:r>
                  <a:rPr lang="en-US" dirty="0"/>
                  <a:t>(</a:t>
                </a:r>
                <a:r>
                  <a:rPr lang="en-US" altLang="zh-CN" dirty="0"/>
                  <a:t>s</a:t>
                </a:r>
                <a:r>
                  <a:rPr lang="en-US" altLang="zh-CN" baseline="-25000" dirty="0"/>
                  <a:t>t</a:t>
                </a:r>
                <a:r>
                  <a:rPr lang="en-US" dirty="0"/>
                  <a:t>)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Reward: R</a:t>
                </a:r>
                <a:r>
                  <a:rPr lang="en-US" baseline="-25000" dirty="0"/>
                  <a:t>at</a:t>
                </a:r>
                <a:r>
                  <a:rPr lang="en-US" dirty="0"/>
                  <a:t>(s</a:t>
                </a:r>
                <a:r>
                  <a:rPr lang="en-US" baseline="-25000" dirty="0"/>
                  <a:t>t </a:t>
                </a:r>
                <a:r>
                  <a:rPr lang="en-US" dirty="0"/>
                  <a:t>, s</a:t>
                </a:r>
                <a:r>
                  <a:rPr lang="en-US" baseline="-25000" dirty="0"/>
                  <a:t>t+1</a:t>
                </a:r>
                <a:r>
                  <a:rPr lang="en-US" dirty="0"/>
                  <a:t>)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Return: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 </m:t>
                    </m:r>
                    <m:nary>
                      <m:naryPr>
                        <m:chr m:val="∑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r>
                          <a:rPr lang="zh-CN" altLang="en-US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CN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i</m:t>
                                </m:r>
                              </m:sub>
                            </m:sSub>
                          </m:sub>
                        </m:sSub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, </m:t>
                        </m:r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b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93090A8-17A1-1028-11E1-87FD84410D9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76853" y="1656422"/>
                <a:ext cx="5378369" cy="3568462"/>
              </a:xfrm>
              <a:blipFill>
                <a:blip r:embed="rId3"/>
                <a:stretch>
                  <a:fillRect l="-2265" t="-188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B5545F-0384-6887-E964-8EC87CA650C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 dirty="0"/>
              <a:t>The best control method </a:t>
            </a:r>
            <a:r>
              <a:rPr lang="en-US" dirty="0"/>
              <a:t>and off-policy Q-learning</a:t>
            </a:r>
            <a:endParaRPr lang="en-CN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E92815-9F2B-F248-70D3-AB5400A64BD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Times New Roman"/>
                <a:ea typeface="FangSong"/>
                <a:cs typeface="+mn-cs"/>
              </a:rPr>
              <a:t>Zican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Times New Roman"/>
                <a:ea typeface="FangSong"/>
                <a:cs typeface="+mn-cs"/>
              </a:rPr>
              <a:t> Jin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38F435-5233-4D84-F3F6-F0BE2D92C3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3A1DE0-CF65-344E-A1C3-3B403388D3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Times New Roman"/>
                <a:ea typeface="FangSong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Times New Roman"/>
              <a:ea typeface="FangSong"/>
              <a:cs typeface="+mn-cs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507698F-5FA8-180B-41FF-4DABC43CB12D}"/>
              </a:ext>
            </a:extLst>
          </p:cNvPr>
          <p:cNvSpPr txBox="1"/>
          <p:nvPr/>
        </p:nvSpPr>
        <p:spPr>
          <a:xfrm>
            <a:off x="6096000" y="1656422"/>
            <a:ext cx="5378369" cy="15132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</a:pPr>
            <a:r>
              <a:rPr lang="en-US" altLang="zh-CN" sz="2800" b="1" dirty="0">
                <a:solidFill>
                  <a:schemeClr val="bg1"/>
                </a:solidFill>
              </a:rPr>
              <a:t>A greedy deterministic policy </a:t>
            </a:r>
          </a:p>
          <a:p>
            <a:pPr>
              <a:spcBef>
                <a:spcPts val="1000"/>
              </a:spcBef>
            </a:pPr>
            <a:r>
              <a:rPr lang="en-US" altLang="zh-CN" sz="2800" dirty="0">
                <a:solidFill>
                  <a:schemeClr val="bg1"/>
                </a:solidFill>
              </a:rPr>
              <a:t>chooses actions by maximizing the Q-function --- Q</a:t>
            </a:r>
            <a:r>
              <a:rPr lang="en-US" altLang="zh-CN" sz="2800" baseline="-25000" dirty="0">
                <a:solidFill>
                  <a:schemeClr val="bg1"/>
                </a:solidFill>
              </a:rPr>
              <a:t>π</a:t>
            </a:r>
            <a:r>
              <a:rPr lang="en-US" altLang="zh-CN" sz="2800" dirty="0">
                <a:solidFill>
                  <a:schemeClr val="bg1"/>
                </a:solidFill>
              </a:rPr>
              <a:t>(s</a:t>
            </a:r>
            <a:r>
              <a:rPr lang="en-US" altLang="zh-CN" sz="2800" baseline="-25000" dirty="0">
                <a:solidFill>
                  <a:schemeClr val="bg1"/>
                </a:solidFill>
              </a:rPr>
              <a:t>t</a:t>
            </a:r>
            <a:r>
              <a:rPr lang="en-US" altLang="zh-CN" sz="2800" dirty="0">
                <a:solidFill>
                  <a:schemeClr val="bg1"/>
                </a:solidFill>
              </a:rPr>
              <a:t>, a</a:t>
            </a:r>
            <a:r>
              <a:rPr lang="en-US" altLang="zh-CN" sz="2800" baseline="-25000" dirty="0">
                <a:solidFill>
                  <a:schemeClr val="bg1"/>
                </a:solidFill>
              </a:rPr>
              <a:t>t</a:t>
            </a:r>
            <a:r>
              <a:rPr lang="en-US" altLang="zh-CN" sz="2800" dirty="0">
                <a:solidFill>
                  <a:schemeClr val="bg1"/>
                </a:solidFill>
              </a:rPr>
              <a:t>),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1FA13E62-8F06-ABFE-56C8-D27C367F17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</p:spPr>
        <p:txBody>
          <a:bodyPr/>
          <a:lstStyle/>
          <a:p>
            <a:r>
              <a:rPr lang="en-US" dirty="0"/>
              <a:t>Pushing and Grasping Robot Arm</a:t>
            </a:r>
          </a:p>
        </p:txBody>
      </p:sp>
    </p:spTree>
    <p:extLst>
      <p:ext uri="{BB962C8B-B14F-4D97-AF65-F5344CB8AC3E}">
        <p14:creationId xmlns:p14="http://schemas.microsoft.com/office/powerpoint/2010/main" val="320151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CBD60-EFBA-2CD9-4965-B14AC23F7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" dirty="0"/>
              <a:t>Problem Setting</a:t>
            </a:r>
            <a:endParaRPr lang="en-C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3090A8-17A1-1028-11E1-87FD84410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628" y="1570697"/>
            <a:ext cx="9961944" cy="356846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b="1" dirty="0"/>
              <a:t>A fixed target value </a:t>
            </a:r>
            <a:r>
              <a:rPr lang="en-US" b="1" dirty="0" err="1"/>
              <a:t>y</a:t>
            </a:r>
            <a:r>
              <a:rPr lang="en-US" b="1" baseline="-25000" dirty="0" err="1"/>
              <a:t>t</a:t>
            </a:r>
            <a:r>
              <a:rPr lang="en-US" b="1" dirty="0"/>
              <a:t> :</a:t>
            </a:r>
          </a:p>
          <a:p>
            <a:pPr marL="0" indent="0">
              <a:lnSpc>
                <a:spcPct val="100000"/>
              </a:lnSpc>
              <a:buNone/>
            </a:pPr>
            <a:endParaRPr lang="en-US" b="1" dirty="0"/>
          </a:p>
          <a:p>
            <a:pPr marL="0" indent="0">
              <a:lnSpc>
                <a:spcPct val="100000"/>
              </a:lnSpc>
              <a:buNone/>
            </a:pPr>
            <a:endParaRPr lang="en-US" b="1" dirty="0"/>
          </a:p>
          <a:p>
            <a:pPr marL="0" indent="0">
              <a:lnSpc>
                <a:spcPct val="100000"/>
              </a:lnSpc>
              <a:buNone/>
            </a:pPr>
            <a:r>
              <a:rPr lang="en-US" b="1" dirty="0"/>
              <a:t>To minimize the temporal difference value </a:t>
            </a:r>
            <a:r>
              <a:rPr lang="en-US" altLang="zh-CN" b="1" dirty="0" err="1"/>
              <a:t>δ</a:t>
            </a:r>
            <a:r>
              <a:rPr lang="en-US" altLang="zh-CN" b="1" baseline="-25000" dirty="0" err="1"/>
              <a:t>t</a:t>
            </a:r>
            <a:r>
              <a:rPr lang="en-US" altLang="zh-CN" b="1" dirty="0"/>
              <a:t> between Q and </a:t>
            </a:r>
            <a:r>
              <a:rPr lang="en-US" altLang="zh-CN" b="1" dirty="0" err="1"/>
              <a:t>y</a:t>
            </a:r>
            <a:r>
              <a:rPr lang="en-US" altLang="zh-CN" b="1" baseline="-25000" dirty="0" err="1"/>
              <a:t>t</a:t>
            </a:r>
            <a:endParaRPr lang="en-US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B5545F-0384-6887-E964-8EC87CA650C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Learning objective</a:t>
            </a:r>
            <a:endParaRPr lang="en-CN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E92815-9F2B-F248-70D3-AB5400A64BD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olidFill>
                  <a:prstClr val="white">
                    <a:tint val="75000"/>
                  </a:prstClr>
                </a:solidFill>
                <a:latin typeface="Times New Roman"/>
                <a:ea typeface="FangSong"/>
              </a:rPr>
              <a:t>Zican</a:t>
            </a:r>
            <a:r>
              <a:rPr lang="en-US" dirty="0">
                <a:solidFill>
                  <a:prstClr val="white">
                    <a:tint val="75000"/>
                  </a:prstClr>
                </a:solidFill>
                <a:latin typeface="Times New Roman"/>
                <a:ea typeface="FangSong"/>
              </a:rPr>
              <a:t> Jin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Times New Roman"/>
              <a:ea typeface="FangSong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38F435-5233-4D84-F3F6-F0BE2D92C3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3A1DE0-CF65-344E-A1C3-3B403388D3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Times New Roman"/>
                <a:ea typeface="FangSong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Times New Roman"/>
              <a:ea typeface="FangSong"/>
              <a:cs typeface="+mn-cs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B62E26FD-9CD6-A986-F159-49FF8FD012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092" y="3734589"/>
            <a:ext cx="2966288" cy="57069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481F169B-1ADA-7551-44FF-2E7717D99BF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7341"/>
          <a:stretch/>
        </p:blipFill>
        <p:spPr>
          <a:xfrm>
            <a:off x="297092" y="2154723"/>
            <a:ext cx="7613337" cy="411751"/>
          </a:xfrm>
          <a:prstGeom prst="rect">
            <a:avLst/>
          </a:prstGeom>
        </p:spPr>
      </p:pic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B86BBD71-916D-5D45-2AC7-9E008F48D9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</p:spPr>
        <p:txBody>
          <a:bodyPr/>
          <a:lstStyle/>
          <a:p>
            <a:r>
              <a:rPr lang="en-US" dirty="0"/>
              <a:t>Pushing and Grasping Robot Arm</a:t>
            </a:r>
          </a:p>
        </p:txBody>
      </p:sp>
    </p:spTree>
    <p:extLst>
      <p:ext uri="{BB962C8B-B14F-4D97-AF65-F5344CB8AC3E}">
        <p14:creationId xmlns:p14="http://schemas.microsoft.com/office/powerpoint/2010/main" val="36883002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CBD60-EFBA-2CD9-4965-B14AC23F7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" dirty="0"/>
              <a:t>Limitations of Prior Work</a:t>
            </a:r>
            <a:endParaRPr lang="en-C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3090A8-17A1-1028-11E1-87FD84410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628" y="1073021"/>
            <a:ext cx="5438172" cy="437865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altLang="zh-CN" dirty="0"/>
              <a:t>Paper: Multi-view Self-supervised Deep Learning for 6D Pose Estimation in the Amazon Picking Challenge</a:t>
            </a:r>
          </a:p>
          <a:p>
            <a:pPr marL="0" indent="0" algn="just">
              <a:buNone/>
            </a:pPr>
            <a:endParaRPr lang="en-US" b="1" dirty="0"/>
          </a:p>
          <a:p>
            <a:pPr marL="0" indent="0" algn="just">
              <a:spcBef>
                <a:spcPts val="0"/>
              </a:spcBef>
              <a:buNone/>
            </a:pPr>
            <a:r>
              <a:rPr lang="en-US" altLang="zh-CN" dirty="0">
                <a:solidFill>
                  <a:srgbClr val="14A599"/>
                </a:solidFill>
                <a:latin typeface="Times New Roman" panose="02020603050405020304" charset="0"/>
                <a:cs typeface="Times New Roman" panose="02020603050405020304" charset="0"/>
              </a:rPr>
              <a:t>1.C</a:t>
            </a:r>
            <a:r>
              <a:rPr lang="en-US" altLang="zh-CN" sz="2800" dirty="0">
                <a:solidFill>
                  <a:srgbClr val="14A599"/>
                </a:solidFill>
                <a:latin typeface="Times New Roman" panose="02020603050405020304" charset="0"/>
                <a:cs typeface="Times New Roman" panose="02020603050405020304" charset="0"/>
              </a:rPr>
              <a:t>haotic. </a:t>
            </a:r>
            <a:r>
              <a:rPr lang="en-US" altLang="zh-CN" sz="2800" dirty="0">
                <a:latin typeface="Times New Roman" panose="02020603050405020304" charset="0"/>
                <a:cs typeface="Times New Roman" panose="02020603050405020304" charset="0"/>
              </a:rPr>
              <a:t>Shelves and handbags may have multiple objects and may be arranged to deceive visual algorithms.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E92815-9F2B-F248-70D3-AB5400A64BD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 err="1"/>
              <a:t>Zihao</a:t>
            </a:r>
            <a:r>
              <a:rPr lang="en-US" dirty="0"/>
              <a:t> Wang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38F435-5233-4D84-F3F6-F0BE2D92C3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C6897755-5271-A2C3-7A2A-B36A4638A7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</p:spPr>
        <p:txBody>
          <a:bodyPr/>
          <a:lstStyle/>
          <a:p>
            <a:r>
              <a:rPr lang="en-US" dirty="0"/>
              <a:t>Pushing and Grasping Robot Arm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EFF5AF11-C297-CC95-CF5B-C2B6BDD2B8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3050" y="2034323"/>
            <a:ext cx="5930856" cy="2951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7636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CBD60-EFBA-2CD9-4965-B14AC23F7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" dirty="0"/>
              <a:t>Limitations of Prior Work</a:t>
            </a:r>
            <a:endParaRPr lang="en-C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3090A8-17A1-1028-11E1-87FD84410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628" y="1073020"/>
            <a:ext cx="5242229" cy="5088293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2000"/>
              </a:spcBef>
              <a:buNone/>
            </a:pPr>
            <a:r>
              <a:rPr lang="en-US" altLang="zh-CN" sz="2800" dirty="0">
                <a:solidFill>
                  <a:srgbClr val="14A599"/>
                </a:solidFill>
                <a:latin typeface="Times New Roman" panose="02020603050405020304" charset="0"/>
                <a:cs typeface="Times New Roman" panose="02020603050405020304" charset="0"/>
              </a:rPr>
              <a:t>2.Self shielding. </a:t>
            </a:r>
            <a:r>
              <a:rPr lang="en-US" altLang="zh-CN" sz="2800" dirty="0">
                <a:latin typeface="Times New Roman" panose="02020603050405020304" charset="0"/>
                <a:cs typeface="Times New Roman" panose="02020603050405020304" charset="0"/>
              </a:rPr>
              <a:t>Due to the limited location of the camera, the system can only see a partial view of the object.</a:t>
            </a:r>
            <a:endParaRPr lang="en-US" altLang="zh-CN" dirty="0">
              <a:solidFill>
                <a:srgbClr val="14A599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just">
              <a:spcBef>
                <a:spcPts val="2000"/>
              </a:spcBef>
              <a:buNone/>
            </a:pPr>
            <a:endParaRPr lang="en-US" altLang="zh-CN" sz="2800" dirty="0">
              <a:solidFill>
                <a:srgbClr val="14A599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just">
              <a:spcBef>
                <a:spcPts val="2000"/>
              </a:spcBef>
              <a:buNone/>
            </a:pPr>
            <a:r>
              <a:rPr lang="en-US" altLang="zh-CN" sz="2800" dirty="0">
                <a:solidFill>
                  <a:srgbClr val="14A599"/>
                </a:solidFill>
                <a:latin typeface="Times New Roman" panose="02020603050405020304" charset="0"/>
                <a:cs typeface="Times New Roman" panose="02020603050405020304" charset="0"/>
              </a:rPr>
              <a:t>3.Sensor noise. </a:t>
            </a:r>
            <a:r>
              <a:rPr lang="en-US" altLang="zh-CN" sz="2800" dirty="0">
                <a:latin typeface="Times New Roman" panose="02020603050405020304" charset="0"/>
                <a:cs typeface="Times New Roman" panose="02020603050405020304" charset="0"/>
              </a:rPr>
              <a:t>Commercial depth sensors are not reliable in capturing reflective, transparent, or mesh surfaces.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E92815-9F2B-F248-70D3-AB5400A64BD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 err="1"/>
              <a:t>Zihao</a:t>
            </a:r>
            <a:r>
              <a:rPr lang="en-US" dirty="0"/>
              <a:t> Wang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38F435-5233-4D84-F3F6-F0BE2D92C3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C6897755-5271-A2C3-7A2A-B36A4638A7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</p:spPr>
        <p:txBody>
          <a:bodyPr/>
          <a:lstStyle/>
          <a:p>
            <a:r>
              <a:rPr lang="en-US" dirty="0"/>
              <a:t>Pushing and Grasping Robot Arm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6AF468A-0156-F3A6-4970-D53275D84D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274166"/>
            <a:ext cx="5111601" cy="2624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830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CBD60-EFBA-2CD9-4965-B14AC23F7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Proposed Method</a:t>
            </a:r>
            <a:endParaRPr lang="en-C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3090A8-17A1-1028-11E1-87FD84410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For each state </a:t>
            </a:r>
            <a:r>
              <a:rPr lang="en-US" dirty="0" err="1"/>
              <a:t>s</a:t>
            </a:r>
            <a:r>
              <a:rPr lang="en-US" baseline="-25000" dirty="0" err="1"/>
              <a:t>t</a:t>
            </a:r>
            <a:r>
              <a:rPr lang="en-US" baseline="-25000" dirty="0"/>
              <a:t> </a:t>
            </a:r>
            <a:r>
              <a:rPr lang="en-US" dirty="0"/>
              <a:t>: visual 3D data --- heightmaps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1.Capture RGB-D images from a fixed-mount camera</a:t>
            </a:r>
          </a:p>
          <a:p>
            <a:pPr marL="0" indent="0">
              <a:spcBef>
                <a:spcPts val="0"/>
              </a:spcBef>
              <a:buNone/>
            </a:pPr>
            <a:endParaRPr lang="en-US" altLang="zh-CN" dirty="0"/>
          </a:p>
          <a:p>
            <a:pPr marL="0" indent="0">
              <a:spcBef>
                <a:spcPts val="0"/>
              </a:spcBef>
              <a:buNone/>
            </a:pPr>
            <a:r>
              <a:rPr lang="en-US" altLang="zh-CN" dirty="0"/>
              <a:t>2.Project the data onto a 3D point cloud</a:t>
            </a:r>
          </a:p>
          <a:p>
            <a:pPr marL="0" indent="0">
              <a:spcBef>
                <a:spcPts val="0"/>
              </a:spcBef>
              <a:buNone/>
            </a:pPr>
            <a:endParaRPr lang="en-US" altLang="zh-CN" dirty="0"/>
          </a:p>
          <a:p>
            <a:pPr marL="0" indent="0">
              <a:spcBef>
                <a:spcPts val="0"/>
              </a:spcBef>
              <a:buNone/>
            </a:pPr>
            <a:r>
              <a:rPr lang="en-US" altLang="zh-CN" dirty="0"/>
              <a:t>3.Orthographically back-project upwards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Workspace:  0.448m</a:t>
            </a:r>
            <a:r>
              <a:rPr lang="en-US" baseline="30000" dirty="0"/>
              <a:t>2</a:t>
            </a:r>
            <a:r>
              <a:rPr lang="en-US" dirty="0"/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Pixel resolution: 224*224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B5545F-0384-6887-E964-8EC87CA650C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A.</a:t>
            </a:r>
            <a:r>
              <a:rPr lang="en-US" altLang="zh-CN" b="1" dirty="0"/>
              <a:t> </a:t>
            </a:r>
            <a:r>
              <a:rPr lang="en-US" altLang="zh-CN" dirty="0"/>
              <a:t>State Representations</a:t>
            </a:r>
            <a:endParaRPr lang="en-C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38F435-5233-4D84-F3F6-F0BE2D92C3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76D0FD41-F8C2-2AAB-6289-D2F57D97B5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</p:spPr>
        <p:txBody>
          <a:bodyPr/>
          <a:lstStyle/>
          <a:p>
            <a:r>
              <a:rPr lang="en-US" dirty="0"/>
              <a:t>Pushing and Grasping Robot Arm</a:t>
            </a:r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5797E5F8-770F-D3C0-AA3A-904203C68A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olidFill>
                  <a:prstClr val="white">
                    <a:tint val="75000"/>
                  </a:prstClr>
                </a:solidFill>
                <a:latin typeface="Times New Roman"/>
                <a:ea typeface="FangSong"/>
              </a:rPr>
              <a:t>Zican</a:t>
            </a:r>
            <a:r>
              <a:rPr lang="en-US" dirty="0">
                <a:solidFill>
                  <a:prstClr val="white">
                    <a:tint val="75000"/>
                  </a:prstClr>
                </a:solidFill>
                <a:latin typeface="Times New Roman"/>
                <a:ea typeface="FangSong"/>
              </a:rPr>
              <a:t> Jin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Times New Roman"/>
              <a:ea typeface="FangSong"/>
              <a:cs typeface="+mn-cs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34474C8-EBC1-F32A-2885-07581DB4CF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0886" y="3260995"/>
            <a:ext cx="4988835" cy="3169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8540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CBD60-EFBA-2CD9-4965-B14AC23F7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Proposed Method</a:t>
            </a:r>
            <a:endParaRPr lang="en-C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3090A8-17A1-1028-11E1-87FD84410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altLang="zh-CN" dirty="0"/>
              <a:t>ψ</a:t>
            </a:r>
            <a:r>
              <a:rPr lang="zh-CN" altLang="en-US" dirty="0"/>
              <a:t> </a:t>
            </a:r>
            <a:r>
              <a:rPr lang="en-US" altLang="zh-CN" dirty="0"/>
              <a:t>:</a:t>
            </a:r>
            <a:r>
              <a:rPr lang="zh-CN" altLang="en-US" dirty="0"/>
              <a:t> </a:t>
            </a:r>
            <a:r>
              <a:rPr lang="en-US" altLang="zh-CN" dirty="0"/>
              <a:t>a motion primitive behavior parametrized from action α</a:t>
            </a:r>
            <a:r>
              <a:rPr lang="en-US" altLang="zh-CN" baseline="-25000" dirty="0"/>
              <a:t>t</a:t>
            </a:r>
            <a:r>
              <a:rPr lang="en-US" altLang="zh-CN" dirty="0"/>
              <a:t> (can be pushing or grasping)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Pushing: 10cm horizontal movement</a:t>
            </a:r>
          </a:p>
          <a:p>
            <a:pPr marL="0" indent="0">
              <a:buNone/>
            </a:pPr>
            <a:r>
              <a:rPr lang="en-US" altLang="zh-CN" dirty="0"/>
              <a:t>Grasping: 3cm vertical decline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B5545F-0384-6887-E964-8EC87CA650C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B.</a:t>
            </a:r>
            <a:r>
              <a:rPr lang="en-US" altLang="zh-CN" b="1" dirty="0"/>
              <a:t> </a:t>
            </a:r>
            <a:r>
              <a:rPr lang="en-US" altLang="zh-CN" dirty="0"/>
              <a:t>Primitive Actions</a:t>
            </a:r>
            <a:endParaRPr lang="en-C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38F435-5233-4D84-F3F6-F0BE2D92C3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E40D845E-A5FE-1E2C-0780-5A3017491A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52" y="2656545"/>
            <a:ext cx="7049484" cy="552527"/>
          </a:xfrm>
          <a:prstGeom prst="rect">
            <a:avLst/>
          </a:prstGeom>
        </p:spPr>
      </p:pic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1317001A-9B59-7BB0-8F64-FD6504E7D9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</p:spPr>
        <p:txBody>
          <a:bodyPr/>
          <a:lstStyle/>
          <a:p>
            <a:r>
              <a:rPr lang="en-US" dirty="0"/>
              <a:t>Pushing and Grasping Robot Arm</a:t>
            </a:r>
          </a:p>
        </p:txBody>
      </p:sp>
      <p:sp>
        <p:nvSpPr>
          <p:cNvPr id="10" name="Date Placeholder 4">
            <a:extLst>
              <a:ext uri="{FF2B5EF4-FFF2-40B4-BE49-F238E27FC236}">
                <a16:creationId xmlns:a16="http://schemas.microsoft.com/office/drawing/2014/main" id="{5CD85109-F4F4-2F3C-844C-E4DB744456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olidFill>
                  <a:prstClr val="white">
                    <a:tint val="75000"/>
                  </a:prstClr>
                </a:solidFill>
                <a:latin typeface="Times New Roman"/>
                <a:ea typeface="FangSong"/>
              </a:rPr>
              <a:t>Zican</a:t>
            </a:r>
            <a:r>
              <a:rPr lang="en-US" dirty="0">
                <a:solidFill>
                  <a:prstClr val="white">
                    <a:tint val="75000"/>
                  </a:prstClr>
                </a:solidFill>
                <a:latin typeface="Times New Roman"/>
                <a:ea typeface="FangSong"/>
              </a:rPr>
              <a:t> Jin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Times New Roman"/>
              <a:ea typeface="FangSong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72678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CBD60-EFBA-2CD9-4965-B14AC23F7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Proposed Method</a:t>
            </a:r>
            <a:endParaRPr lang="en-C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3090A8-17A1-1028-11E1-87FD84410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dirty="0"/>
              <a:t>16 directions: each 22.5°</a:t>
            </a:r>
          </a:p>
          <a:p>
            <a:pPr marL="0" indent="0">
              <a:buNone/>
            </a:pPr>
            <a:r>
              <a:rPr lang="en-US" altLang="zh-CN" dirty="0"/>
              <a:t>First, the Q value prediction for each action now has an explicit notion of spatial locality with respect to other actions.</a:t>
            </a:r>
          </a:p>
          <a:p>
            <a:pPr marL="0" indent="0">
              <a:buNone/>
            </a:pPr>
            <a:r>
              <a:rPr lang="en-US" altLang="zh-CN" dirty="0"/>
              <a:t>Second, FCNs are efficient for pixel-wise computations.</a:t>
            </a:r>
          </a:p>
          <a:p>
            <a:pPr marL="0" indent="0">
              <a:buNone/>
            </a:pPr>
            <a:r>
              <a:rPr lang="en-US" dirty="0"/>
              <a:t>Finally, FCN models can converge with less training data.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B5545F-0384-6887-E964-8EC87CA650C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C.</a:t>
            </a:r>
            <a:r>
              <a:rPr lang="en-US" altLang="zh-CN" b="1" dirty="0"/>
              <a:t> </a:t>
            </a:r>
            <a:r>
              <a:rPr lang="en-US" altLang="zh-CN" dirty="0"/>
              <a:t>Learning Fully Convolutional Action-Value Functions</a:t>
            </a:r>
            <a:endParaRPr lang="en-C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38F435-5233-4D84-F3F6-F0BE2D92C3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9412833F-9740-CD37-0425-AEAD22485B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0151" y="4732649"/>
            <a:ext cx="1103347" cy="1335143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7D02DE10-1764-0FAF-6442-C14014AD3A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9810" y="4732649"/>
            <a:ext cx="1103347" cy="1335143"/>
          </a:xfrm>
          <a:prstGeom prst="rect">
            <a:avLst/>
          </a:prstGeom>
        </p:spPr>
      </p:pic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52E74836-3E65-B40E-29E2-7B1143C279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</p:spPr>
        <p:txBody>
          <a:bodyPr/>
          <a:lstStyle/>
          <a:p>
            <a:r>
              <a:rPr lang="en-US" dirty="0"/>
              <a:t>Pushing and Grasping Robot Arm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37DD82B5-3B03-58DA-6BC1-2EAF06C3B2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6779" y="4052489"/>
            <a:ext cx="2504501" cy="2181593"/>
          </a:xfrm>
          <a:prstGeom prst="rect">
            <a:avLst/>
          </a:prstGeom>
        </p:spPr>
      </p:pic>
      <p:sp>
        <p:nvSpPr>
          <p:cNvPr id="13" name="Date Placeholder 4">
            <a:extLst>
              <a:ext uri="{FF2B5EF4-FFF2-40B4-BE49-F238E27FC236}">
                <a16:creationId xmlns:a16="http://schemas.microsoft.com/office/drawing/2014/main" id="{5573DF4A-BB3F-FD1F-A017-BA25EF3046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olidFill>
                  <a:prstClr val="white">
                    <a:tint val="75000"/>
                  </a:prstClr>
                </a:solidFill>
                <a:latin typeface="Times New Roman"/>
                <a:ea typeface="FangSong"/>
              </a:rPr>
              <a:t>Zican</a:t>
            </a:r>
            <a:r>
              <a:rPr lang="en-US" dirty="0">
                <a:solidFill>
                  <a:prstClr val="white">
                    <a:tint val="75000"/>
                  </a:prstClr>
                </a:solidFill>
                <a:latin typeface="Times New Roman"/>
                <a:ea typeface="FangSong"/>
              </a:rPr>
              <a:t> Jin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Times New Roman"/>
              <a:ea typeface="FangSong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76748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CBD60-EFBA-2CD9-4965-B14AC23F7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Proposed Method</a:t>
            </a:r>
            <a:endParaRPr lang="en-C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3090A8-17A1-1028-11E1-87FD84410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Grasp successfully: </a:t>
            </a:r>
            <a:r>
              <a:rPr lang="en-US" altLang="zh-CN" dirty="0" err="1"/>
              <a:t>R</a:t>
            </a:r>
            <a:r>
              <a:rPr lang="en-US" altLang="zh-CN" baseline="-25000" dirty="0" err="1"/>
              <a:t>g</a:t>
            </a:r>
            <a:r>
              <a:rPr lang="en-US" altLang="zh-CN" dirty="0"/>
              <a:t>(</a:t>
            </a:r>
            <a:r>
              <a:rPr lang="en-US" altLang="zh-CN" dirty="0" err="1"/>
              <a:t>s</a:t>
            </a:r>
            <a:r>
              <a:rPr lang="en-US" altLang="zh-CN" baseline="-25000" dirty="0" err="1"/>
              <a:t>t</a:t>
            </a:r>
            <a:r>
              <a:rPr lang="en-US" altLang="zh-CN" dirty="0"/>
              <a:t>, s</a:t>
            </a:r>
            <a:r>
              <a:rPr lang="en-US" altLang="zh-CN" baseline="-25000" dirty="0"/>
              <a:t>t+1</a:t>
            </a:r>
            <a:r>
              <a:rPr lang="en-US" altLang="zh-CN" dirty="0"/>
              <a:t>) = 1</a:t>
            </a:r>
          </a:p>
          <a:p>
            <a:pPr marL="0" indent="0">
              <a:buNone/>
            </a:pPr>
            <a:r>
              <a:rPr lang="en-US" b="1" dirty="0"/>
              <a:t>	</a:t>
            </a:r>
            <a:r>
              <a:rPr lang="en-US" altLang="zh-CN" dirty="0"/>
              <a:t>(if antipodal distances between gripper fingers after a grasp attempt 	exceed threshold)</a:t>
            </a:r>
            <a:endParaRPr lang="zh-CN" altLang="en-US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altLang="zh-CN" dirty="0"/>
              <a:t>Pushes that make detectable changes: R</a:t>
            </a:r>
            <a:r>
              <a:rPr lang="en-US" altLang="zh-CN" baseline="-25000" dirty="0"/>
              <a:t>p</a:t>
            </a:r>
            <a:r>
              <a:rPr lang="en-US" altLang="zh-CN" dirty="0"/>
              <a:t>(</a:t>
            </a:r>
            <a:r>
              <a:rPr lang="en-US" altLang="zh-CN" dirty="0" err="1"/>
              <a:t>s</a:t>
            </a:r>
            <a:r>
              <a:rPr lang="en-US" altLang="zh-CN" baseline="-25000" dirty="0" err="1"/>
              <a:t>t</a:t>
            </a:r>
            <a:r>
              <a:rPr lang="en-US" altLang="zh-CN" dirty="0"/>
              <a:t>, s</a:t>
            </a:r>
            <a:r>
              <a:rPr lang="en-US" altLang="zh-CN" baseline="-25000" dirty="0"/>
              <a:t>t+1</a:t>
            </a:r>
            <a:r>
              <a:rPr lang="en-US" altLang="zh-CN" dirty="0"/>
              <a:t>) = 0.5</a:t>
            </a:r>
          </a:p>
          <a:p>
            <a:pPr marL="0" indent="0">
              <a:buNone/>
            </a:pPr>
            <a:r>
              <a:rPr lang="en-US" altLang="zh-CN" dirty="0"/>
              <a:t>	(if sum of differences between heightmaps exceeds threshold)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>
                <a:solidFill>
                  <a:srgbClr val="FF0000"/>
                </a:solidFill>
              </a:rPr>
              <a:t>R</a:t>
            </a:r>
            <a:r>
              <a:rPr lang="en-US" altLang="zh-CN" baseline="-25000" dirty="0">
                <a:solidFill>
                  <a:srgbClr val="FF0000"/>
                </a:solidFill>
              </a:rPr>
              <a:t>p</a:t>
            </a:r>
            <a:r>
              <a:rPr lang="en-US" altLang="zh-CN" dirty="0">
                <a:solidFill>
                  <a:srgbClr val="FF0000"/>
                </a:solidFill>
              </a:rPr>
              <a:t> does not ensure one push action enables future grasp actions!</a:t>
            </a:r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B5545F-0384-6887-E964-8EC87CA650C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D. rewards</a:t>
            </a:r>
            <a:endParaRPr lang="en-C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38F435-5233-4D84-F3F6-F0BE2D92C3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29E8DB73-4E41-3F38-0B19-95D895FF30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</p:spPr>
        <p:txBody>
          <a:bodyPr/>
          <a:lstStyle/>
          <a:p>
            <a:r>
              <a:rPr lang="en-US" dirty="0"/>
              <a:t>Pushing and Grasping Robot Arm</a:t>
            </a:r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33607AB7-CDB8-91C6-0309-C592321DEE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olidFill>
                  <a:prstClr val="white">
                    <a:tint val="75000"/>
                  </a:prstClr>
                </a:solidFill>
                <a:latin typeface="Times New Roman"/>
                <a:ea typeface="FangSong"/>
              </a:rPr>
              <a:t>Zican</a:t>
            </a:r>
            <a:r>
              <a:rPr lang="en-US" dirty="0">
                <a:solidFill>
                  <a:prstClr val="white">
                    <a:tint val="75000"/>
                  </a:prstClr>
                </a:solidFill>
                <a:latin typeface="Times New Roman"/>
                <a:ea typeface="FangSong"/>
              </a:rPr>
              <a:t> Jin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Times New Roman"/>
              <a:ea typeface="FangSong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87270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CBD60-EFBA-2CD9-4965-B14AC23F7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Proposed Method</a:t>
            </a:r>
            <a:endParaRPr lang="en-C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3090A8-17A1-1028-11E1-87FD84410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b="1" dirty="0"/>
              <a:t>Huber loss function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l-GR" altLang="zh-CN" dirty="0"/>
              <a:t>θ</a:t>
            </a:r>
            <a:r>
              <a:rPr lang="en-US" altLang="zh-CN" baseline="-25000" dirty="0" err="1"/>
              <a:t>i</a:t>
            </a:r>
            <a:r>
              <a:rPr lang="en-US" altLang="zh-CN" dirty="0"/>
              <a:t> : parameters of the neural network at iteration I</a:t>
            </a:r>
          </a:p>
          <a:p>
            <a:pPr marL="0" indent="0">
              <a:buNone/>
            </a:pPr>
            <a:r>
              <a:rPr lang="el-GR" altLang="zh-CN" dirty="0"/>
              <a:t>θ</a:t>
            </a:r>
            <a:r>
              <a:rPr lang="en-US" altLang="zh-CN" baseline="-25000" dirty="0" err="1"/>
              <a:t>i</a:t>
            </a:r>
            <a:r>
              <a:rPr lang="en-US" altLang="zh-CN" baseline="30000" dirty="0"/>
              <a:t>- </a:t>
            </a:r>
            <a:r>
              <a:rPr lang="en-US" altLang="zh-CN" dirty="0"/>
              <a:t>: fixed</a:t>
            </a:r>
          </a:p>
          <a:p>
            <a:pPr marL="0" indent="0">
              <a:buNone/>
            </a:pPr>
            <a:r>
              <a:rPr lang="el-GR" altLang="zh-CN" dirty="0"/>
              <a:t>φ</a:t>
            </a:r>
            <a:r>
              <a:rPr lang="el-GR" altLang="zh-CN" baseline="-25000" dirty="0"/>
              <a:t>ψ</a:t>
            </a:r>
            <a:r>
              <a:rPr lang="en-US" altLang="zh-CN" dirty="0"/>
              <a:t> :</a:t>
            </a:r>
            <a:r>
              <a:rPr lang="zh-CN" altLang="en-US" dirty="0"/>
              <a:t> </a:t>
            </a:r>
            <a:r>
              <a:rPr lang="en-US" altLang="zh-CN" dirty="0"/>
              <a:t>network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be</a:t>
            </a:r>
            <a:r>
              <a:rPr lang="zh-CN" altLang="en-US" dirty="0"/>
              <a:t> </a:t>
            </a:r>
            <a:r>
              <a:rPr lang="en-US" altLang="zh-CN" dirty="0"/>
              <a:t>trained</a:t>
            </a:r>
            <a:endParaRPr lang="en-US" altLang="zh-CN" baseline="-25000" dirty="0"/>
          </a:p>
          <a:p>
            <a:pPr marL="0" indent="0">
              <a:buNone/>
            </a:pPr>
            <a:r>
              <a:rPr lang="el-GR" dirty="0"/>
              <a:t>ϵ</a:t>
            </a:r>
            <a:r>
              <a:rPr lang="en-US" dirty="0"/>
              <a:t> : =0.5~0.1</a:t>
            </a:r>
          </a:p>
          <a:p>
            <a:pPr marL="0" indent="0">
              <a:buNone/>
            </a:pPr>
            <a:r>
              <a:rPr lang="el-GR" altLang="zh-CN" dirty="0"/>
              <a:t>γ</a:t>
            </a:r>
            <a:r>
              <a:rPr lang="en-US" altLang="zh-CN" dirty="0"/>
              <a:t> :</a:t>
            </a:r>
            <a:r>
              <a:rPr lang="zh-CN" altLang="en-US" dirty="0"/>
              <a:t> </a:t>
            </a:r>
            <a:r>
              <a:rPr lang="en-US" altLang="zh-CN" dirty="0"/>
              <a:t>future</a:t>
            </a:r>
            <a:r>
              <a:rPr lang="zh-CN" altLang="en-US" dirty="0"/>
              <a:t> </a:t>
            </a:r>
            <a:r>
              <a:rPr lang="en-US" altLang="zh-CN" dirty="0"/>
              <a:t>discount</a:t>
            </a:r>
            <a:r>
              <a:rPr lang="zh-CN" altLang="en-US" dirty="0"/>
              <a:t> </a:t>
            </a:r>
            <a:r>
              <a:rPr lang="en-US" altLang="zh-CN" dirty="0"/>
              <a:t>=</a:t>
            </a:r>
            <a:r>
              <a:rPr lang="zh-CN" altLang="en-US" dirty="0"/>
              <a:t> </a:t>
            </a:r>
            <a:r>
              <a:rPr lang="en-US" altLang="zh-CN" dirty="0"/>
              <a:t>0.5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B5545F-0384-6887-E964-8EC87CA650C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E. Training details</a:t>
            </a:r>
            <a:endParaRPr lang="en-C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38F435-5233-4D84-F3F6-F0BE2D92C3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46882875-9070-1309-F8EF-D0209DE16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372" y="2022069"/>
            <a:ext cx="7878619" cy="1154268"/>
          </a:xfrm>
          <a:prstGeom prst="rect">
            <a:avLst/>
          </a:prstGeom>
        </p:spPr>
      </p:pic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B4581FB3-5198-E683-6E44-483A8A6308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</p:spPr>
        <p:txBody>
          <a:bodyPr/>
          <a:lstStyle/>
          <a:p>
            <a:r>
              <a:rPr lang="en-US" dirty="0"/>
              <a:t>Pushing and Grasping Robot Arm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F4263E12-5A0F-98F0-0EE7-2EA7CF8A09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2628" y="1675835"/>
            <a:ext cx="3576715" cy="3587023"/>
          </a:xfrm>
          <a:prstGeom prst="rect">
            <a:avLst/>
          </a:prstGeom>
        </p:spPr>
      </p:pic>
      <p:sp>
        <p:nvSpPr>
          <p:cNvPr id="12" name="Date Placeholder 4">
            <a:extLst>
              <a:ext uri="{FF2B5EF4-FFF2-40B4-BE49-F238E27FC236}">
                <a16:creationId xmlns:a16="http://schemas.microsoft.com/office/drawing/2014/main" id="{A9222EEB-9C84-F8A2-DFBE-9D53D5557B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olidFill>
                  <a:prstClr val="white">
                    <a:tint val="75000"/>
                  </a:prstClr>
                </a:solidFill>
                <a:latin typeface="Times New Roman"/>
                <a:ea typeface="FangSong"/>
              </a:rPr>
              <a:t>Zican</a:t>
            </a:r>
            <a:r>
              <a:rPr lang="en-US" dirty="0">
                <a:solidFill>
                  <a:prstClr val="white">
                    <a:tint val="75000"/>
                  </a:prstClr>
                </a:solidFill>
                <a:latin typeface="Times New Roman"/>
                <a:ea typeface="FangSong"/>
              </a:rPr>
              <a:t> Jin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Times New Roman"/>
              <a:ea typeface="FangSong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17797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CBD60-EFBA-2CD9-4965-B14AC23F7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Proposed Method</a:t>
            </a:r>
            <a:endParaRPr lang="en-C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3090A8-17A1-1028-11E1-87FD84410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628" y="1570697"/>
            <a:ext cx="10230751" cy="5153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Greedy deterministic policy --- easy to get stuck (repeat same actions)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B5545F-0384-6887-E964-8EC87CA650C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F. Testing details</a:t>
            </a:r>
            <a:endParaRPr lang="en-C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38F435-5233-4D84-F3F6-F0BE2D92C3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  <a:pPr/>
              <a:t>16</a:t>
            </a:fld>
            <a:endParaRPr lang="en-US" dirty="0"/>
          </a:p>
        </p:txBody>
      </p:sp>
      <p:graphicFrame>
        <p:nvGraphicFramePr>
          <p:cNvPr id="8" name="图示 7">
            <a:extLst>
              <a:ext uri="{FF2B5EF4-FFF2-40B4-BE49-F238E27FC236}">
                <a16:creationId xmlns:a16="http://schemas.microsoft.com/office/drawing/2014/main" id="{2DEF867C-420D-B7FA-614F-BDFF5C7E29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43955337"/>
              </p:ext>
            </p:extLst>
          </p:nvPr>
        </p:nvGraphicFramePr>
        <p:xfrm>
          <a:off x="200629" y="2477556"/>
          <a:ext cx="4444199" cy="3201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C716C24-72D5-EF81-AA5F-E7E6A10DE509}"/>
              </a:ext>
            </a:extLst>
          </p:cNvPr>
          <p:cNvSpPr txBox="1">
            <a:spLocks/>
          </p:cNvSpPr>
          <p:nvPr/>
        </p:nvSpPr>
        <p:spPr>
          <a:xfrm>
            <a:off x="4879470" y="2901035"/>
            <a:ext cx="7111901" cy="242996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000"/>
              </a:spcBef>
              <a:buFont typeface="Arial" panose="020B0604020202020204" pitchFamily="34" charset="0"/>
              <a:buNone/>
            </a:pPr>
            <a:r>
              <a:rPr lang="en-US" sz="3200" dirty="0"/>
              <a:t>Network weights are reset to original state when:</a:t>
            </a:r>
          </a:p>
          <a:p>
            <a:pPr marL="0" indent="0">
              <a:spcBef>
                <a:spcPts val="2000"/>
              </a:spcBef>
              <a:buFont typeface="Arial" panose="020B0604020202020204" pitchFamily="34" charset="0"/>
              <a:buNone/>
            </a:pPr>
            <a:r>
              <a:rPr lang="en-US" sz="3200" dirty="0"/>
              <a:t>1.All objects are grasped successfully</a:t>
            </a:r>
          </a:p>
          <a:p>
            <a:pPr marL="0" indent="0">
              <a:spcBef>
                <a:spcPts val="2000"/>
              </a:spcBef>
              <a:buFont typeface="Arial" panose="020B0604020202020204" pitchFamily="34" charset="0"/>
              <a:buNone/>
            </a:pPr>
            <a:r>
              <a:rPr lang="en-US" sz="3200" dirty="0"/>
              <a:t>2.No change of environment exceed 10 times</a:t>
            </a:r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110ADBB6-4676-2D31-DAF0-6FC3167B56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</p:spPr>
        <p:txBody>
          <a:bodyPr/>
          <a:lstStyle/>
          <a:p>
            <a:r>
              <a:rPr lang="en-US" dirty="0"/>
              <a:t>Pushing and Grasping Robot Arm</a:t>
            </a:r>
          </a:p>
        </p:txBody>
      </p:sp>
      <p:sp>
        <p:nvSpPr>
          <p:cNvPr id="11" name="Date Placeholder 4">
            <a:extLst>
              <a:ext uri="{FF2B5EF4-FFF2-40B4-BE49-F238E27FC236}">
                <a16:creationId xmlns:a16="http://schemas.microsoft.com/office/drawing/2014/main" id="{C8A73537-BC8C-999D-190B-8741528A3E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olidFill>
                  <a:prstClr val="white">
                    <a:tint val="75000"/>
                  </a:prstClr>
                </a:solidFill>
                <a:latin typeface="Times New Roman"/>
                <a:ea typeface="FangSong"/>
              </a:rPr>
              <a:t>Zican</a:t>
            </a:r>
            <a:r>
              <a:rPr lang="en-US" dirty="0">
                <a:solidFill>
                  <a:prstClr val="white">
                    <a:tint val="75000"/>
                  </a:prstClr>
                </a:solidFill>
                <a:latin typeface="Times New Roman"/>
                <a:ea typeface="FangSong"/>
              </a:rPr>
              <a:t> Jin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Times New Roman"/>
              <a:ea typeface="FangSong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65791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A44C18-1F2D-0736-4294-6FF0A7C75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Experimental Set up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86E60EC-9F24-BFC3-FF12-93EAE3957A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627" y="1570697"/>
            <a:ext cx="6411187" cy="414896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altLang="zh-CN" sz="3500" b="1" dirty="0"/>
              <a:t>Environment: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altLang="zh-CN" sz="2200" dirty="0">
                <a:solidFill>
                  <a:srgbClr val="000000"/>
                </a:solidFill>
                <a:effectLst/>
                <a:ea typeface="宋体" panose="02010600030101010101" pitchFamily="2" charset="-122"/>
              </a:rPr>
              <a:t>UR5 robot arm with an RG2 </a:t>
            </a:r>
            <a:r>
              <a:rPr lang="en-US" altLang="zh-CN" sz="2200" dirty="0">
                <a:solidFill>
                  <a:srgbClr val="000000"/>
                </a:solidFill>
                <a:effectLst/>
              </a:rPr>
              <a:t>gripper in V-REP [39] (illustrated in Fig</a:t>
            </a:r>
            <a:r>
              <a:rPr lang="en-US" altLang="zh-CN" sz="2200" dirty="0">
                <a:solidFill>
                  <a:srgbClr val="000000"/>
                </a:solidFill>
              </a:rPr>
              <a:t>.3</a:t>
            </a:r>
            <a:r>
              <a:rPr lang="en-US" altLang="zh-CN" sz="2200" dirty="0">
                <a:solidFill>
                  <a:srgbClr val="000000"/>
                </a:solidFill>
                <a:effectLst/>
              </a:rPr>
              <a:t>) with Bullet Physics 2.83 for dynamics and V-REP’s internal inverse kinematics module for robot motion planning.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altLang="zh-CN" sz="2200" dirty="0">
                <a:solidFill>
                  <a:srgbClr val="000000"/>
                </a:solidFill>
                <a:effectLst/>
              </a:rPr>
              <a:t>Each test run in simulation was run </a:t>
            </a:r>
            <a:r>
              <a:rPr lang="en-US" altLang="zh-CN" sz="2200" i="1" dirty="0">
                <a:solidFill>
                  <a:srgbClr val="000000"/>
                </a:solidFill>
                <a:effectLst/>
              </a:rPr>
              <a:t>n </a:t>
            </a:r>
            <a:r>
              <a:rPr lang="en-US" altLang="zh-CN" sz="2200" dirty="0">
                <a:solidFill>
                  <a:srgbClr val="000000"/>
                </a:solidFill>
                <a:effectLst/>
              </a:rPr>
              <a:t>= 30 times. The objects used in these simulations include 9 different 3D toy blocks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altLang="zh-CN" sz="2200" dirty="0">
                <a:solidFill>
                  <a:srgbClr val="000000"/>
                </a:solidFill>
                <a:effectLst/>
              </a:rPr>
              <a:t>simulate a statically mounted perspective 3D camera in the environment, from which perception data is captured. RGBD images of resolution 640</a:t>
            </a:r>
            <a:r>
              <a:rPr lang="en-US" altLang="zh-CN" sz="2200" i="1" dirty="0">
                <a:solidFill>
                  <a:srgbClr val="000000"/>
                </a:solidFill>
                <a:effectLst/>
              </a:rPr>
              <a:t>×</a:t>
            </a:r>
            <a:r>
              <a:rPr lang="en-US" altLang="zh-CN" sz="2200" dirty="0">
                <a:solidFill>
                  <a:srgbClr val="000000"/>
                </a:solidFill>
                <a:effectLst/>
              </a:rPr>
              <a:t>480 are rendered with OpenGL from the camera, without any noise models for depth or color. </a:t>
            </a:r>
            <a:endParaRPr lang="zh-CN" altLang="en-US" sz="2200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FF62D16-F46A-EB66-C966-D92993DF883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 dirty="0"/>
              <a:t>Virtual Simulation</a:t>
            </a:r>
            <a:endParaRPr lang="zh-CN" altLang="en-US" dirty="0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4F1C1CE-9FC3-8FAB-F322-E1E5ADC282A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 err="1"/>
              <a:t>Kewei</a:t>
            </a:r>
            <a:r>
              <a:rPr lang="en-US" dirty="0"/>
              <a:t> </a:t>
            </a:r>
            <a:r>
              <a:rPr lang="en-US" dirty="0" err="1"/>
              <a:t>Zuo</a:t>
            </a:r>
            <a:endParaRPr lang="en-US" dirty="0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1AF6B1A-9664-1176-8C79-C08250C168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F12B75B8-3B95-8281-792A-938CC2CD13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7172" y="1894407"/>
            <a:ext cx="3746693" cy="3549832"/>
          </a:xfrm>
          <a:prstGeom prst="rect">
            <a:avLst/>
          </a:prstGeom>
        </p:spPr>
      </p:pic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3540567B-67C1-3D48-3F8F-DFADD23661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</p:spPr>
        <p:txBody>
          <a:bodyPr/>
          <a:lstStyle/>
          <a:p>
            <a:r>
              <a:rPr lang="en-US" dirty="0"/>
              <a:t>Pushing and Grasping Robot Arm</a:t>
            </a:r>
          </a:p>
        </p:txBody>
      </p:sp>
    </p:spTree>
    <p:extLst>
      <p:ext uri="{BB962C8B-B14F-4D97-AF65-F5344CB8AC3E}">
        <p14:creationId xmlns:p14="http://schemas.microsoft.com/office/powerpoint/2010/main" val="22914694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A44C18-1F2D-0736-4294-6FF0A7C75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Experimental Set up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86E60EC-9F24-BFC3-FF12-93EAE3957A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627" y="1570697"/>
            <a:ext cx="7033550" cy="458703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altLang="zh-CN" sz="3200" b="1" dirty="0"/>
              <a:t>Environment: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altLang="zh-CN" sz="2400" dirty="0"/>
              <a:t>a UR5 robot arm with an RG2 gripper, overlooking a tabletop scenario. Objects vary across different experiments, including a collection of 30+ different toy blocks for training and testing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altLang="zh-CN" sz="2400" dirty="0"/>
              <a:t>For perception data, RGB-D images of resolution 640 × 480 are captured from an Intel RealSense SR300, statically mounted on a fixed tripod overlooking the tabletop setting. 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FF62D16-F46A-EB66-C966-D92993DF883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 dirty="0"/>
              <a:t>Real-world</a:t>
            </a:r>
            <a:endParaRPr lang="zh-CN" altLang="en-US" dirty="0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1AF6B1A-9664-1176-8C79-C08250C168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2C66D32A-0BDC-15D2-3CC1-552C824A27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4484" y="1988438"/>
            <a:ext cx="4076910" cy="3467278"/>
          </a:xfrm>
          <a:prstGeom prst="rect">
            <a:avLst/>
          </a:prstGeom>
        </p:spPr>
      </p:pic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ED595240-2BAE-826F-E05F-207AF9E270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</p:spPr>
        <p:txBody>
          <a:bodyPr/>
          <a:lstStyle/>
          <a:p>
            <a:r>
              <a:rPr lang="en-US" dirty="0"/>
              <a:t>Pushing and Grasping Robot Arm</a:t>
            </a:r>
          </a:p>
        </p:txBody>
      </p:sp>
      <p:sp>
        <p:nvSpPr>
          <p:cNvPr id="9" name="日期占位符 4">
            <a:extLst>
              <a:ext uri="{FF2B5EF4-FFF2-40B4-BE49-F238E27FC236}">
                <a16:creationId xmlns:a16="http://schemas.microsoft.com/office/drawing/2014/main" id="{ED8D8C65-86AE-26A2-9712-22643AA2A8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</p:spPr>
        <p:txBody>
          <a:bodyPr/>
          <a:lstStyle/>
          <a:p>
            <a:r>
              <a:rPr lang="en-US" dirty="0" err="1"/>
              <a:t>Kewei</a:t>
            </a:r>
            <a:r>
              <a:rPr lang="en-US" dirty="0"/>
              <a:t> </a:t>
            </a:r>
            <a:r>
              <a:rPr lang="en-US" dirty="0" err="1"/>
              <a:t>Zuo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490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CBD60-EFBA-2CD9-4965-B14AC23F7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Experimental Setup</a:t>
            </a:r>
            <a:endParaRPr lang="en-C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3090A8-17A1-1028-11E1-87FD84410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628" y="1570697"/>
            <a:ext cx="11760000" cy="32905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b="1" dirty="0"/>
              <a:t>Baselines:</a:t>
            </a:r>
          </a:p>
          <a:p>
            <a:pPr marL="0" indent="0">
              <a:buNone/>
            </a:pPr>
            <a:r>
              <a:rPr lang="en-US" altLang="zh-CN" dirty="0">
                <a:solidFill>
                  <a:srgbClr val="000000"/>
                </a:solidFill>
              </a:rPr>
              <a:t>Reactive Grasping-only Policy (Grasping-only) ;</a:t>
            </a:r>
          </a:p>
          <a:p>
            <a:pPr marL="0" indent="0">
              <a:buNone/>
            </a:pPr>
            <a:r>
              <a:rPr lang="en-US" altLang="zh-CN" dirty="0">
                <a:solidFill>
                  <a:srgbClr val="000000"/>
                </a:solidFill>
              </a:rPr>
              <a:t>Reactive Pushing and Grasping Policy (P+G Reactive)</a:t>
            </a:r>
          </a:p>
          <a:p>
            <a:endParaRPr lang="en-US" altLang="zh-CN" dirty="0"/>
          </a:p>
          <a:p>
            <a:pPr marL="0" indent="0">
              <a:buNone/>
            </a:pPr>
            <a:r>
              <a:rPr lang="en-US" altLang="zh-CN" b="1" dirty="0"/>
              <a:t>Tested hypotheses:</a:t>
            </a:r>
          </a:p>
          <a:p>
            <a:pPr marL="0" indent="0">
              <a:buNone/>
            </a:pPr>
            <a:r>
              <a:rPr lang="en-US" altLang="zh-CN" dirty="0">
                <a:solidFill>
                  <a:srgbClr val="000000"/>
                </a:solidFill>
              </a:rPr>
              <a:t>Visual Pushing for Grasping (VPG)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B5545F-0384-6887-E964-8EC87CA650C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Baselines and hypotheses</a:t>
            </a:r>
            <a:endParaRPr lang="en-C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38F435-5233-4D84-F3F6-F0BE2D92C3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52456E7C-8B67-4513-0775-D97E4156F5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</p:spPr>
        <p:txBody>
          <a:bodyPr/>
          <a:lstStyle/>
          <a:p>
            <a:r>
              <a:rPr lang="en-US" dirty="0"/>
              <a:t>Pushing and Grasping Robot Arm</a:t>
            </a:r>
          </a:p>
        </p:txBody>
      </p:sp>
      <p:sp>
        <p:nvSpPr>
          <p:cNvPr id="10" name="日期占位符 4">
            <a:extLst>
              <a:ext uri="{FF2B5EF4-FFF2-40B4-BE49-F238E27FC236}">
                <a16:creationId xmlns:a16="http://schemas.microsoft.com/office/drawing/2014/main" id="{072DBBF9-8222-973F-4CCD-783FC1332B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</p:spPr>
        <p:txBody>
          <a:bodyPr/>
          <a:lstStyle/>
          <a:p>
            <a:r>
              <a:rPr lang="en-US" dirty="0" err="1"/>
              <a:t>Kewei</a:t>
            </a:r>
            <a:r>
              <a:rPr lang="en-US" dirty="0"/>
              <a:t> </a:t>
            </a:r>
            <a:r>
              <a:rPr lang="en-US" dirty="0" err="1"/>
              <a:t>Zuo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574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53EAC00-CEDE-90FB-4ABF-FC9498F0A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Experimental Setup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F0E54A85-6E7C-197E-AF18-1D2695F3E9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altLang="zh-CN" b="1" dirty="0"/>
                  <a:t>Clear description of the metrics that will be used: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altLang="zh-CN" sz="2400" dirty="0">
                    <a:solidFill>
                      <a:srgbClr val="000000"/>
                    </a:solidFill>
                    <a:effectLst/>
                    <a:ea typeface="宋体" panose="02010600030101010101" pitchFamily="2" charset="-122"/>
                  </a:rPr>
                  <a:t>1) the average </a:t>
                </a:r>
                <a:r>
                  <a:rPr lang="en-US" altLang="zh-CN" sz="2400" dirty="0">
                    <a:solidFill>
                      <a:srgbClr val="000000"/>
                    </a:solidFill>
                    <a:effectLst/>
                  </a:rPr>
                  <a:t>% completion rate over the </a:t>
                </a:r>
                <a:r>
                  <a:rPr lang="en-US" altLang="zh-CN" sz="2400" i="1" dirty="0">
                    <a:solidFill>
                      <a:srgbClr val="000000"/>
                    </a:solidFill>
                    <a:effectLst/>
                  </a:rPr>
                  <a:t>n </a:t>
                </a:r>
                <a:r>
                  <a:rPr lang="en-US" altLang="zh-CN" sz="2400" dirty="0">
                    <a:solidFill>
                      <a:srgbClr val="000000"/>
                    </a:solidFill>
                    <a:effectLst/>
                  </a:rPr>
                  <a:t>test runs, which measures the ability of the policy to finish the task by picking up all objects without failing consecutively for more than 10 attempts, 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altLang="zh-CN" sz="2400" dirty="0">
                    <a:solidFill>
                      <a:srgbClr val="000000"/>
                    </a:solidFill>
                    <a:effectLst/>
                  </a:rPr>
                  <a:t>2) the average % grasp success rate per completion;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altLang="zh-CN" sz="2400" dirty="0">
                    <a:solidFill>
                      <a:srgbClr val="000000"/>
                    </a:solidFill>
                    <a:effectLst/>
                  </a:rPr>
                  <a:t>3) the % action efficiency (defined as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b="1" i="1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altLang="zh-CN" sz="2400" b="1" dirty="0">
                            <a:solidFill>
                              <a:srgbClr val="C00000"/>
                            </a:solidFill>
                          </a:rPr>
                          <m:t># </m:t>
                        </m:r>
                        <m:r>
                          <m:rPr>
                            <m:nor/>
                          </m:rPr>
                          <a:rPr lang="en-US" altLang="zh-CN" sz="2400" b="1" dirty="0">
                            <a:solidFill>
                              <a:srgbClr val="C00000"/>
                            </a:solidFill>
                          </a:rPr>
                          <m:t>objects</m:t>
                        </m:r>
                        <m:r>
                          <m:rPr>
                            <m:nor/>
                          </m:rPr>
                          <a:rPr lang="en-US" altLang="zh-CN" sz="2400" b="1" dirty="0">
                            <a:solidFill>
                              <a:srgbClr val="C00000"/>
                            </a:solidFill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altLang="zh-CN" sz="2400" b="1" dirty="0">
                            <a:solidFill>
                              <a:srgbClr val="C00000"/>
                            </a:solidFill>
                          </a:rPr>
                          <m:t>in</m:t>
                        </m:r>
                        <m:r>
                          <m:rPr>
                            <m:nor/>
                          </m:rPr>
                          <a:rPr lang="en-US" altLang="zh-CN" sz="2400" b="1" dirty="0">
                            <a:solidFill>
                              <a:srgbClr val="C00000"/>
                            </a:solidFill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altLang="zh-CN" sz="2400" b="1" dirty="0">
                            <a:solidFill>
                              <a:srgbClr val="C00000"/>
                            </a:solidFill>
                          </a:rPr>
                          <m:t>test</m:t>
                        </m:r>
                        <m:r>
                          <m:rPr>
                            <m:nor/>
                          </m:rPr>
                          <a:rPr lang="en-US" altLang="zh-CN" sz="2400" b="1" dirty="0">
                            <a:solidFill>
                              <a:srgbClr val="C00000"/>
                            </a:solidFill>
                          </a:rPr>
                          <m:t>  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altLang="zh-CN" sz="2400" b="1" dirty="0">
                            <a:solidFill>
                              <a:srgbClr val="C00000"/>
                            </a:solidFill>
                          </a:rPr>
                          <m:t># </m:t>
                        </m:r>
                        <m:r>
                          <m:rPr>
                            <m:nor/>
                          </m:rPr>
                          <a:rPr lang="en-US" altLang="zh-CN" sz="2400" b="1" dirty="0">
                            <a:solidFill>
                              <a:srgbClr val="C00000"/>
                            </a:solidFill>
                          </a:rPr>
                          <m:t>actions</m:t>
                        </m:r>
                        <m:r>
                          <m:rPr>
                            <m:nor/>
                          </m:rPr>
                          <a:rPr lang="en-US" altLang="zh-CN" sz="2400" b="1" dirty="0">
                            <a:solidFill>
                              <a:srgbClr val="C00000"/>
                            </a:solidFill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altLang="zh-CN" sz="2400" b="1" dirty="0">
                            <a:solidFill>
                              <a:srgbClr val="C00000"/>
                            </a:solidFill>
                          </a:rPr>
                          <m:t>before</m:t>
                        </m:r>
                        <m:r>
                          <m:rPr>
                            <m:nor/>
                          </m:rPr>
                          <a:rPr lang="en-US" altLang="zh-CN" sz="2400" b="1" dirty="0">
                            <a:solidFill>
                              <a:srgbClr val="C00000"/>
                            </a:solidFill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altLang="zh-CN" sz="2400" b="1" dirty="0">
                            <a:solidFill>
                              <a:srgbClr val="C00000"/>
                            </a:solidFill>
                          </a:rPr>
                          <m:t>completion</m:t>
                        </m:r>
                        <m:r>
                          <m:rPr>
                            <m:nor/>
                          </m:rPr>
                          <a:rPr lang="en-US" altLang="zh-CN" sz="2400" b="1" dirty="0">
                            <a:solidFill>
                              <a:srgbClr val="C00000"/>
                            </a:solidFill>
                          </a:rPr>
                          <m:t>  </m:t>
                        </m:r>
                      </m:den>
                    </m:f>
                  </m:oMath>
                </a14:m>
                <a:r>
                  <a:rPr lang="en-US" altLang="zh-CN" sz="2400" dirty="0">
                    <a:solidFill>
                      <a:srgbClr val="000000"/>
                    </a:solidFill>
                    <a:effectLst/>
                  </a:rPr>
                  <a:t>), which describes how succinctly the policy is capable of finishing the task.</a:t>
                </a:r>
                <a:endParaRPr lang="zh-CN" altLang="en-US" sz="2400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F0E54A85-6E7C-197E-AF18-1D2695F3E9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9" t="-2258" r="-3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EBAB5B3-6B7F-24D4-70A0-9878E87839C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altLang="zh-CN" sz="2400" i="1" dirty="0">
                <a:effectLst/>
                <a:latin typeface="+mj-lt"/>
              </a:rPr>
              <a:t>Evaluation Metrics</a:t>
            </a:r>
            <a:endParaRPr lang="zh-CN" altLang="en-US" sz="2400" dirty="0">
              <a:latin typeface="+mj-lt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18EF9FD-822B-6369-7FAF-FB46218DDF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83B15C88-56BE-C7CF-A941-BAD464E753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</p:spPr>
        <p:txBody>
          <a:bodyPr/>
          <a:lstStyle/>
          <a:p>
            <a:r>
              <a:rPr lang="en-US" dirty="0"/>
              <a:t>Pushing and Grasping Robot Arm</a:t>
            </a:r>
          </a:p>
        </p:txBody>
      </p:sp>
      <p:sp>
        <p:nvSpPr>
          <p:cNvPr id="9" name="日期占位符 4">
            <a:extLst>
              <a:ext uri="{FF2B5EF4-FFF2-40B4-BE49-F238E27FC236}">
                <a16:creationId xmlns:a16="http://schemas.microsoft.com/office/drawing/2014/main" id="{7B639786-FDF4-9FD5-5A1E-C2CB8160AB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</p:spPr>
        <p:txBody>
          <a:bodyPr/>
          <a:lstStyle/>
          <a:p>
            <a:r>
              <a:rPr lang="en-US" dirty="0" err="1"/>
              <a:t>Kewei</a:t>
            </a:r>
            <a:r>
              <a:rPr lang="en-US" dirty="0"/>
              <a:t> </a:t>
            </a:r>
            <a:r>
              <a:rPr lang="en-US" dirty="0" err="1"/>
              <a:t>Zuo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1348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CBD60-EFBA-2CD9-4965-B14AC23F7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Experimental Results</a:t>
            </a:r>
            <a:endParaRPr lang="en-C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3090A8-17A1-1028-11E1-87FD84410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628" y="1468056"/>
            <a:ext cx="11760000" cy="4860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             Random arrangements  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      </a:t>
            </a:r>
            <a:r>
              <a:rPr lang="en-US" altLang="zh-CN" dirty="0"/>
              <a:t>Challenging arrangements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B5545F-0384-6887-E964-8EC87CA650C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 dirty="0"/>
              <a:t>Virtual Simulation</a:t>
            </a:r>
            <a:endParaRPr lang="zh-CN" alt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38F435-5233-4D84-F3F6-F0BE2D92C3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1CE56E77-BADE-33B1-E4D9-A8661F514A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074" y="1985529"/>
            <a:ext cx="5588287" cy="1587582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93398071-68BC-3345-0E70-BAB9322A3C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090" y="4526950"/>
            <a:ext cx="5191928" cy="1679041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449D2D24-55E2-4148-B7F1-B6DCC2815D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9865" y="1812623"/>
            <a:ext cx="1948531" cy="4094844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C726BE3F-11FC-37AA-A8D1-84E212BAF8BA}"/>
              </a:ext>
            </a:extLst>
          </p:cNvPr>
          <p:cNvSpPr txBox="1"/>
          <p:nvPr/>
        </p:nvSpPr>
        <p:spPr>
          <a:xfrm>
            <a:off x="6146468" y="2032422"/>
            <a:ext cx="240791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800" dirty="0">
                <a:solidFill>
                  <a:srgbClr val="000000"/>
                </a:solidFill>
                <a:effectLst/>
                <a:latin typeface="NimbusRomNo9L-Regu"/>
              </a:rPr>
              <a:t>30 </a:t>
            </a:r>
            <a:endParaRPr lang="en-US" altLang="zh-CN" dirty="0"/>
          </a:p>
          <a:p>
            <a:pPr algn="ctr"/>
            <a:r>
              <a:rPr lang="en-US" altLang="zh-CN" sz="1800" dirty="0">
                <a:solidFill>
                  <a:srgbClr val="000000"/>
                </a:solidFill>
                <a:effectLst/>
                <a:latin typeface="NimbusRomNo9L-Regu"/>
              </a:rPr>
              <a:t>objects are randomly dropped onto a table</a:t>
            </a:r>
          </a:p>
          <a:p>
            <a:pPr algn="ctr"/>
            <a:endParaRPr lang="en-US" altLang="zh-CN" baseline="0" dirty="0">
              <a:solidFill>
                <a:srgbClr val="000000"/>
              </a:solidFill>
              <a:latin typeface="NimbusRomNo9L-Regu"/>
            </a:endParaRPr>
          </a:p>
          <a:p>
            <a:pPr algn="ctr"/>
            <a:endParaRPr lang="en-US" altLang="zh-CN" dirty="0">
              <a:solidFill>
                <a:srgbClr val="000000"/>
              </a:solidFill>
              <a:latin typeface="NimbusRomNo9L-Regu"/>
            </a:endParaRPr>
          </a:p>
          <a:p>
            <a:pPr algn="ctr"/>
            <a:endParaRPr lang="en-US" altLang="zh-CN" baseline="0" dirty="0">
              <a:solidFill>
                <a:srgbClr val="000000"/>
              </a:solidFill>
              <a:latin typeface="NimbusRomNo9L-Regu"/>
            </a:endParaRPr>
          </a:p>
          <a:p>
            <a:pPr algn="ctr"/>
            <a:endParaRPr lang="en-US" altLang="zh-CN" dirty="0">
              <a:solidFill>
                <a:srgbClr val="000000"/>
              </a:solidFill>
              <a:latin typeface="NimbusRomNo9L-Regu"/>
            </a:endParaRPr>
          </a:p>
          <a:p>
            <a:pPr algn="ctr"/>
            <a:endParaRPr lang="en-US" altLang="zh-CN" baseline="0" dirty="0">
              <a:solidFill>
                <a:srgbClr val="000000"/>
              </a:solidFill>
              <a:latin typeface="NimbusRomNo9L-Regu"/>
            </a:endParaRPr>
          </a:p>
          <a:p>
            <a:pPr algn="ctr"/>
            <a:endParaRPr lang="en-US" altLang="zh-CN" dirty="0">
              <a:solidFill>
                <a:srgbClr val="000000"/>
              </a:solidFill>
              <a:latin typeface="NimbusRomNo9L-Regu"/>
            </a:endParaRPr>
          </a:p>
          <a:p>
            <a:pPr algn="ctr"/>
            <a:endParaRPr lang="en-US" altLang="zh-CN" baseline="0" dirty="0">
              <a:solidFill>
                <a:srgbClr val="000000"/>
              </a:solidFill>
              <a:latin typeface="NimbusRomNo9L-Regu"/>
            </a:endParaRPr>
          </a:p>
          <a:p>
            <a:pPr algn="ctr"/>
            <a:endParaRPr lang="en-US" altLang="zh-CN" dirty="0">
              <a:solidFill>
                <a:srgbClr val="000000"/>
              </a:solidFill>
              <a:latin typeface="NimbusRomNo9L-Regu"/>
            </a:endParaRPr>
          </a:p>
          <a:p>
            <a:pPr algn="ctr"/>
            <a:r>
              <a:rPr lang="en-US" altLang="zh-CN" sz="1800" dirty="0">
                <a:solidFill>
                  <a:srgbClr val="000000"/>
                </a:solidFill>
                <a:effectLst/>
                <a:latin typeface="NimbusRomNo9L-Regu"/>
              </a:rPr>
              <a:t>11 challenging test </a:t>
            </a:r>
            <a:endParaRPr lang="en-US" altLang="zh-CN" dirty="0"/>
          </a:p>
          <a:p>
            <a:pPr algn="ctr"/>
            <a:r>
              <a:rPr lang="en-US" altLang="zh-CN" sz="1800" dirty="0">
                <a:solidFill>
                  <a:srgbClr val="000000"/>
                </a:solidFill>
                <a:effectLst/>
                <a:latin typeface="NimbusRomNo9L-Regu"/>
              </a:rPr>
              <a:t>Cases similar to the right figure</a:t>
            </a:r>
            <a:endParaRPr lang="zh-CN" altLang="en-US" baseline="0" dirty="0" err="1">
              <a:solidFill>
                <a:schemeClr val="bg1"/>
              </a:solidFill>
            </a:endParaRPr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11AA45FF-999F-6D0C-1CEA-52B454FDA0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</p:spPr>
        <p:txBody>
          <a:bodyPr/>
          <a:lstStyle/>
          <a:p>
            <a:r>
              <a:rPr lang="en-US" dirty="0"/>
              <a:t>Pushing and Grasping Robot Arm</a:t>
            </a:r>
          </a:p>
        </p:txBody>
      </p:sp>
      <p:sp>
        <p:nvSpPr>
          <p:cNvPr id="10" name="日期占位符 4">
            <a:extLst>
              <a:ext uri="{FF2B5EF4-FFF2-40B4-BE49-F238E27FC236}">
                <a16:creationId xmlns:a16="http://schemas.microsoft.com/office/drawing/2014/main" id="{B41A733D-3627-972E-B6BB-7FA6D76923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</p:spPr>
        <p:txBody>
          <a:bodyPr/>
          <a:lstStyle/>
          <a:p>
            <a:r>
              <a:rPr lang="en-US" dirty="0" err="1"/>
              <a:t>Kewei</a:t>
            </a:r>
            <a:r>
              <a:rPr lang="en-US" dirty="0"/>
              <a:t> </a:t>
            </a:r>
            <a:r>
              <a:rPr lang="en-US" dirty="0" err="1"/>
              <a:t>Zuo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05141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EB2BDF9-7D88-BCCB-9373-06FF114D9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Experimental Results</a:t>
            </a:r>
            <a:endParaRPr lang="zh-CN" altLang="en-US" dirty="0"/>
          </a:p>
        </p:txBody>
      </p:sp>
      <p:pic>
        <p:nvPicPr>
          <p:cNvPr id="9" name="内容占位符 8">
            <a:extLst>
              <a:ext uri="{FF2B5EF4-FFF2-40B4-BE49-F238E27FC236}">
                <a16:creationId xmlns:a16="http://schemas.microsoft.com/office/drawing/2014/main" id="{5525DA29-BE34-887E-7E85-BC56B797A4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6855" y="1640377"/>
            <a:ext cx="5024537" cy="4086346"/>
          </a:xfrm>
        </p:spPr>
      </p:pic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E20D552-E286-47EA-5BF3-9B11E4523CD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 dirty="0"/>
              <a:t>Success rate with respect to training steps(in simulation)</a:t>
            </a:r>
            <a:endParaRPr lang="zh-CN" altLang="en-US" dirty="0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D3BB95F-69A1-7434-3EC9-A44E6F23C8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C54C214E-9289-29C7-DBDE-4192BC2F5D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0628" y="1613687"/>
            <a:ext cx="5286279" cy="4773953"/>
          </a:xfrm>
          <a:prstGeom prst="rect">
            <a:avLst/>
          </a:prstGeom>
        </p:spPr>
      </p:pic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7418765C-117B-FD2B-E268-A8BAAFFCA3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</p:spPr>
        <p:txBody>
          <a:bodyPr/>
          <a:lstStyle/>
          <a:p>
            <a:r>
              <a:rPr lang="en-US" dirty="0"/>
              <a:t>Pushing and Grasping Robot Arm</a:t>
            </a:r>
          </a:p>
        </p:txBody>
      </p:sp>
      <p:sp>
        <p:nvSpPr>
          <p:cNvPr id="8" name="日期占位符 4">
            <a:extLst>
              <a:ext uri="{FF2B5EF4-FFF2-40B4-BE49-F238E27FC236}">
                <a16:creationId xmlns:a16="http://schemas.microsoft.com/office/drawing/2014/main" id="{302B2791-3498-4246-E102-D083C956BE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</p:spPr>
        <p:txBody>
          <a:bodyPr/>
          <a:lstStyle/>
          <a:p>
            <a:r>
              <a:rPr lang="en-US" dirty="0" err="1"/>
              <a:t>Kewei</a:t>
            </a:r>
            <a:r>
              <a:rPr lang="en-US" dirty="0"/>
              <a:t> </a:t>
            </a:r>
            <a:r>
              <a:rPr lang="en-US" dirty="0" err="1"/>
              <a:t>Zuo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391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EB2BDF9-7D88-BCCB-9373-06FF114D9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Experimental Results</a:t>
            </a:r>
            <a:endParaRPr lang="zh-CN" altLang="en-US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E20D552-E286-47EA-5BF3-9B11E4523CD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 dirty="0"/>
              <a:t>Real-world result</a:t>
            </a:r>
            <a:endParaRPr lang="zh-CN" altLang="en-US" dirty="0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D3BB95F-69A1-7434-3EC9-A44E6F23C8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14" name="内容占位符 13">
            <a:extLst>
              <a:ext uri="{FF2B5EF4-FFF2-40B4-BE49-F238E27FC236}">
                <a16:creationId xmlns:a16="http://schemas.microsoft.com/office/drawing/2014/main" id="{7D7D7E3C-FC96-F0D9-9662-148A764DC4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191747" y="2059536"/>
            <a:ext cx="5357185" cy="1425799"/>
          </a:xfr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1CDC1707-D490-F286-995E-898FE60B05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093" y="1613687"/>
            <a:ext cx="5123123" cy="4363067"/>
          </a:xfrm>
          <a:prstGeom prst="rect">
            <a:avLst/>
          </a:prstGeom>
        </p:spPr>
      </p:pic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8459FEC2-3390-63F9-F74E-8ED90D4A13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</p:spPr>
        <p:txBody>
          <a:bodyPr/>
          <a:lstStyle/>
          <a:p>
            <a:r>
              <a:rPr lang="en-US" dirty="0"/>
              <a:t>Pushing and Grasping Robot Arm</a:t>
            </a:r>
          </a:p>
        </p:txBody>
      </p:sp>
      <p:sp>
        <p:nvSpPr>
          <p:cNvPr id="8" name="日期占位符 4">
            <a:extLst>
              <a:ext uri="{FF2B5EF4-FFF2-40B4-BE49-F238E27FC236}">
                <a16:creationId xmlns:a16="http://schemas.microsoft.com/office/drawing/2014/main" id="{73B7FFBD-A3A9-E132-B524-8EA4BD88E4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</p:spPr>
        <p:txBody>
          <a:bodyPr/>
          <a:lstStyle/>
          <a:p>
            <a:r>
              <a:rPr lang="en-US" dirty="0" err="1"/>
              <a:t>Kewei</a:t>
            </a:r>
            <a:r>
              <a:rPr lang="en-US" dirty="0"/>
              <a:t> </a:t>
            </a:r>
            <a:r>
              <a:rPr lang="en-US" dirty="0" err="1"/>
              <a:t>Zuo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4012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CBD60-EFBA-2CD9-4965-B14AC23F7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" dirty="0"/>
              <a:t>Discussion of </a:t>
            </a:r>
            <a:r>
              <a:rPr lang="en-US" altLang="zh-CN" dirty="0"/>
              <a:t>R</a:t>
            </a:r>
            <a:r>
              <a:rPr lang="en" altLang="zh-CN" dirty="0"/>
              <a:t>esults</a:t>
            </a:r>
            <a:endParaRPr lang="en-C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3090A8-17A1-1028-11E1-87FD84410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628" y="1101012"/>
            <a:ext cx="11760000" cy="53296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It</a:t>
            </a:r>
            <a:r>
              <a:rPr lang="zh-CN" altLang="en-US" sz="3200" dirty="0"/>
              <a:t> </a:t>
            </a:r>
            <a:r>
              <a:rPr lang="en-US" altLang="zh-CN" sz="3200" dirty="0"/>
              <a:t>can be easily concluded that VPG performs better in completion rate, success rate and efficiency.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Moreover, it has high training efficiency for it can perform well in just six hours of training.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38F435-5233-4D84-F3F6-F0BE2D92C3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8F2590AD-DAEA-8D86-C2BE-383EE6BA0F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</p:spPr>
        <p:txBody>
          <a:bodyPr/>
          <a:lstStyle/>
          <a:p>
            <a:r>
              <a:rPr lang="en-US" dirty="0"/>
              <a:t>Pushing and Grasping Robot Arm</a:t>
            </a:r>
          </a:p>
        </p:txBody>
      </p:sp>
      <p:sp>
        <p:nvSpPr>
          <p:cNvPr id="8" name="日期占位符 4">
            <a:extLst>
              <a:ext uri="{FF2B5EF4-FFF2-40B4-BE49-F238E27FC236}">
                <a16:creationId xmlns:a16="http://schemas.microsoft.com/office/drawing/2014/main" id="{07CB05F8-E6D8-EE2B-DF10-048763CF22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</p:spPr>
        <p:txBody>
          <a:bodyPr/>
          <a:lstStyle/>
          <a:p>
            <a:r>
              <a:rPr lang="en-US" dirty="0" err="1"/>
              <a:t>Kewei</a:t>
            </a:r>
            <a:r>
              <a:rPr lang="en-US" dirty="0"/>
              <a:t> </a:t>
            </a:r>
            <a:r>
              <a:rPr lang="en-US" dirty="0" err="1"/>
              <a:t>Zuo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45319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CBD60-EFBA-2CD9-4965-B14AC23F7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" dirty="0"/>
              <a:t>Limitations</a:t>
            </a:r>
            <a:endParaRPr lang="en-C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3090A8-17A1-1028-11E1-87FD84410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628" y="1464161"/>
            <a:ext cx="11760000" cy="48600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2000"/>
              </a:spcBef>
              <a:buNone/>
            </a:pPr>
            <a:r>
              <a:rPr lang="en-US" altLang="zh-CN" sz="2800" b="1" dirty="0">
                <a:solidFill>
                  <a:srgbClr val="14A599"/>
                </a:solidFill>
                <a:latin typeface="+mn-lt"/>
                <a:ea typeface="+mn-ea"/>
                <a:cs typeface="+mn-cs"/>
                <a:sym typeface="+mn-ea"/>
              </a:rPr>
              <a:t>First 		</a:t>
            </a:r>
            <a:r>
              <a:rPr lang="en-US" altLang="zh-CN" dirty="0">
                <a:sym typeface="+mn-ea"/>
              </a:rPr>
              <a:t>M</a:t>
            </a:r>
            <a:r>
              <a:rPr lang="en-US" altLang="zh-CN" dirty="0"/>
              <a:t>otion primitives are defined with parameters specified on a 			regular grid (heightmap), which provides learning efficiency 			with deep networks, but limits expressiveness.</a:t>
            </a:r>
          </a:p>
          <a:p>
            <a:pPr marL="0" indent="0" algn="just">
              <a:lnSpc>
                <a:spcPct val="100000"/>
              </a:lnSpc>
              <a:spcBef>
                <a:spcPts val="2000"/>
              </a:spcBef>
              <a:buNone/>
            </a:pPr>
            <a:r>
              <a:rPr lang="en-US" altLang="zh-CN" sz="2800" b="1" dirty="0">
                <a:solidFill>
                  <a:srgbClr val="14A599"/>
                </a:solidFill>
                <a:latin typeface="+mn-lt"/>
                <a:ea typeface="+mn-ea"/>
                <a:cs typeface="+mn-cs"/>
              </a:rPr>
              <a:t>Second 	</a:t>
            </a:r>
            <a:r>
              <a:rPr lang="en-US" altLang="zh-CN" sz="28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The deep learning system has only been trained with blocks and 		tested with a limited range of shapes (fruit, bottles, etc.). </a:t>
            </a:r>
          </a:p>
          <a:p>
            <a:pPr marL="0" indent="0" algn="just">
              <a:lnSpc>
                <a:spcPct val="100000"/>
              </a:lnSpc>
              <a:spcBef>
                <a:spcPts val="2000"/>
              </a:spcBef>
              <a:buNone/>
            </a:pPr>
            <a:r>
              <a:rPr lang="en-US" altLang="zh-CN" b="1" dirty="0">
                <a:solidFill>
                  <a:srgbClr val="14A599"/>
                </a:solidFill>
                <a:sym typeface="+mn-ea"/>
              </a:rPr>
              <a:t>Third</a:t>
            </a:r>
            <a:r>
              <a:rPr lang="en-US" altLang="zh-CN" sz="2800" b="1" dirty="0">
                <a:solidFill>
                  <a:srgbClr val="14A599"/>
                </a:solidFill>
                <a:latin typeface="+mn-lt"/>
                <a:ea typeface="+mn-ea"/>
                <a:cs typeface="+mn-cs"/>
                <a:sym typeface="+mn-ea"/>
              </a:rPr>
              <a:t> 	</a:t>
            </a:r>
            <a:r>
              <a:rPr lang="en-US" altLang="zh-CN" sz="2800" dirty="0">
                <a:solidFill>
                  <a:schemeClr val="bg1"/>
                </a:solidFill>
                <a:latin typeface="+mn-lt"/>
                <a:ea typeface="+mn-ea"/>
                <a:cs typeface="+mn-cs"/>
                <a:sym typeface="+mn-ea"/>
              </a:rPr>
              <a:t>The synergy just covers two examples (pushing and grasping) of the 		larger family of primitive manipulation actions.</a:t>
            </a:r>
            <a:endParaRPr lang="en-US" altLang="zh-CN" sz="28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B5545F-0384-6887-E964-8EC87CA650C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Limitations of this paper</a:t>
            </a:r>
            <a:endParaRPr lang="en-C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38F435-5233-4D84-F3F6-F0BE2D92C3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6A82D6DA-0A98-3BE5-77B8-6C6387D17C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</p:spPr>
        <p:txBody>
          <a:bodyPr/>
          <a:lstStyle/>
          <a:p>
            <a:r>
              <a:rPr lang="en-US" dirty="0"/>
              <a:t>Pushing and Grasping Robot Arm</a:t>
            </a:r>
          </a:p>
        </p:txBody>
      </p:sp>
      <p:sp>
        <p:nvSpPr>
          <p:cNvPr id="9" name="日期占位符 4">
            <a:extLst>
              <a:ext uri="{FF2B5EF4-FFF2-40B4-BE49-F238E27FC236}">
                <a16:creationId xmlns:a16="http://schemas.microsoft.com/office/drawing/2014/main" id="{396E79B0-EB05-F565-F53C-852F02247E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</p:spPr>
        <p:txBody>
          <a:bodyPr/>
          <a:lstStyle/>
          <a:p>
            <a:r>
              <a:rPr lang="en-US" dirty="0" err="1"/>
              <a:t>Yizhou</a:t>
            </a:r>
            <a:r>
              <a:rPr lang="en-US" dirty="0"/>
              <a:t> Lu</a:t>
            </a:r>
          </a:p>
        </p:txBody>
      </p:sp>
    </p:spTree>
    <p:extLst>
      <p:ext uri="{BB962C8B-B14F-4D97-AF65-F5344CB8AC3E}">
        <p14:creationId xmlns:p14="http://schemas.microsoft.com/office/powerpoint/2010/main" val="14039818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CBD60-EFBA-2CD9-4965-B14AC23F7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" dirty="0"/>
              <a:t>Future Work</a:t>
            </a:r>
            <a:endParaRPr lang="en-C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3090A8-17A1-1028-11E1-87FD84410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628" y="1454947"/>
            <a:ext cx="11760000" cy="48600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2800" b="1" dirty="0">
                <a:solidFill>
                  <a:srgbClr val="14A599"/>
                </a:solidFill>
                <a:latin typeface="+mn-lt"/>
                <a:ea typeface="+mn-ea"/>
                <a:cs typeface="+mn-cs"/>
                <a:sym typeface="+mn-ea"/>
              </a:rPr>
              <a:t>First 		</a:t>
            </a:r>
            <a:r>
              <a:rPr lang="en-US" altLang="zh-CN" dirty="0"/>
              <a:t>Parameterizations with more expressive motions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			(parallel combinations of pushing and grasping)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		Various contact surfaces</a:t>
            </a:r>
          </a:p>
          <a:p>
            <a:pPr marL="0" indent="0" algn="just">
              <a:lnSpc>
                <a:spcPct val="100000"/>
              </a:lnSpc>
              <a:spcBef>
                <a:spcPts val="2000"/>
              </a:spcBef>
              <a:buNone/>
            </a:pPr>
            <a:r>
              <a:rPr lang="en-US" altLang="zh-CN" sz="2800" b="1" dirty="0">
                <a:solidFill>
                  <a:srgbClr val="14A599"/>
                </a:solidFill>
                <a:latin typeface="+mn-lt"/>
                <a:ea typeface="+mn-ea"/>
                <a:cs typeface="+mn-cs"/>
              </a:rPr>
              <a:t>Second 	</a:t>
            </a:r>
            <a:r>
              <a:rPr lang="en-US" altLang="zh-CN" dirty="0"/>
              <a:t>Training on larger varieties of shapes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		</a:t>
            </a:r>
            <a:r>
              <a:rPr lang="en-US" altLang="zh-CN" sz="2700" dirty="0"/>
              <a:t>further evaluate the generalization capabilities of the learned policies</a:t>
            </a:r>
          </a:p>
          <a:p>
            <a:pPr marL="0" indent="0" algn="just">
              <a:lnSpc>
                <a:spcPct val="100000"/>
              </a:lnSpc>
              <a:spcBef>
                <a:spcPts val="2000"/>
              </a:spcBef>
              <a:buNone/>
            </a:pPr>
            <a:r>
              <a:rPr lang="en-US" altLang="zh-CN" b="1" dirty="0">
                <a:solidFill>
                  <a:srgbClr val="14A599"/>
                </a:solidFill>
                <a:sym typeface="+mn-ea"/>
              </a:rPr>
              <a:t>Third</a:t>
            </a:r>
            <a:r>
              <a:rPr lang="en-US" altLang="zh-CN" sz="2800" b="1" dirty="0">
                <a:solidFill>
                  <a:srgbClr val="14A599"/>
                </a:solidFill>
                <a:latin typeface="+mn-lt"/>
                <a:ea typeface="+mn-ea"/>
                <a:cs typeface="+mn-cs"/>
                <a:sym typeface="+mn-ea"/>
              </a:rPr>
              <a:t> 	</a:t>
            </a:r>
            <a:r>
              <a:rPr lang="en-US" altLang="zh-CN" dirty="0">
                <a:sym typeface="+mn-ea"/>
              </a:rPr>
              <a:t>Study strategies of m</a:t>
            </a:r>
            <a:r>
              <a:rPr lang="en-US" altLang="zh-CN" dirty="0"/>
              <a:t>any other </a:t>
            </a:r>
            <a:r>
              <a:rPr lang="en-US" altLang="zh-CN" sz="2800" dirty="0">
                <a:solidFill>
                  <a:schemeClr val="bg1"/>
                </a:solidFill>
                <a:latin typeface="+mn-lt"/>
                <a:ea typeface="+mn-ea"/>
                <a:cs typeface="+mn-cs"/>
                <a:sym typeface="+mn-ea"/>
              </a:rPr>
              <a:t>primitive manipulation actions 				</a:t>
            </a:r>
            <a:r>
              <a:rPr lang="en-US" altLang="zh-CN" dirty="0">
                <a:solidFill>
                  <a:schemeClr val="bg1"/>
                </a:solidFill>
                <a:latin typeface="+mn-lt"/>
                <a:ea typeface="+mn-ea"/>
                <a:cs typeface="+mn-cs"/>
                <a:sym typeface="+mn-ea"/>
              </a:rPr>
              <a:t>(</a:t>
            </a:r>
            <a:r>
              <a:rPr lang="en-US" altLang="zh-CN" dirty="0"/>
              <a:t>rolling, toppling, squeezing, levering, stacking, etc.)</a:t>
            </a:r>
            <a:endParaRPr lang="en-US" altLang="zh-CN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B5545F-0384-6887-E964-8EC87CA650C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Ideas for future work based on limitations</a:t>
            </a:r>
            <a:endParaRPr lang="en-C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38F435-5233-4D84-F3F6-F0BE2D92C3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54CB354E-3D37-3AA9-C72F-B50B687ED1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</p:spPr>
        <p:txBody>
          <a:bodyPr/>
          <a:lstStyle/>
          <a:p>
            <a:r>
              <a:rPr lang="en-US" dirty="0"/>
              <a:t>Pushing and Grasping Robot Arm</a:t>
            </a:r>
          </a:p>
        </p:txBody>
      </p:sp>
      <p:sp>
        <p:nvSpPr>
          <p:cNvPr id="9" name="日期占位符 4">
            <a:extLst>
              <a:ext uri="{FF2B5EF4-FFF2-40B4-BE49-F238E27FC236}">
                <a16:creationId xmlns:a16="http://schemas.microsoft.com/office/drawing/2014/main" id="{8C158DC4-88D3-6E6C-02E1-1C081EA45C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</p:spPr>
        <p:txBody>
          <a:bodyPr/>
          <a:lstStyle/>
          <a:p>
            <a:r>
              <a:rPr lang="en-US" dirty="0" err="1"/>
              <a:t>Yizhou</a:t>
            </a:r>
            <a:r>
              <a:rPr lang="en-US" dirty="0"/>
              <a:t> Lu</a:t>
            </a:r>
          </a:p>
        </p:txBody>
      </p:sp>
    </p:spTree>
    <p:extLst>
      <p:ext uri="{BB962C8B-B14F-4D97-AF65-F5344CB8AC3E}">
        <p14:creationId xmlns:p14="http://schemas.microsoft.com/office/powerpoint/2010/main" val="32201345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CBD60-EFBA-2CD9-4965-B14AC23F7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Extended</a:t>
            </a:r>
            <a:r>
              <a:rPr lang="zh-CN" altLang="en-US" dirty="0"/>
              <a:t> </a:t>
            </a:r>
            <a:r>
              <a:rPr lang="en-US" altLang="zh-CN" dirty="0"/>
              <a:t>Readings</a:t>
            </a:r>
            <a:endParaRPr lang="en-C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3090A8-17A1-1028-11E1-87FD84410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628" y="1100831"/>
            <a:ext cx="11760000" cy="5329866"/>
          </a:xfrm>
        </p:spPr>
        <p:txBody>
          <a:bodyPr>
            <a:normAutofit/>
          </a:bodyPr>
          <a:lstStyle/>
          <a:p>
            <a:pPr marL="0" indent="0">
              <a:spcBef>
                <a:spcPts val="2000"/>
              </a:spcBef>
              <a:buNone/>
            </a:pPr>
            <a:r>
              <a:rPr lang="en-US" altLang="zh-CN" sz="2400" dirty="0"/>
              <a:t>[1] Official website of amazon picking challenge. [Online]. Available: </a:t>
            </a:r>
            <a:r>
              <a:rPr lang="en-US" altLang="zh-CN" sz="2400" dirty="0">
                <a:hlinkClick r:id="rId2"/>
              </a:rPr>
              <a:t>http://amazonpickingchallenge.org</a:t>
            </a:r>
            <a:endParaRPr lang="en-US" altLang="zh-CN" sz="2400" dirty="0"/>
          </a:p>
          <a:p>
            <a:pPr marL="0" indent="0">
              <a:spcBef>
                <a:spcPts val="2000"/>
              </a:spcBef>
              <a:buNone/>
            </a:pPr>
            <a:r>
              <a:rPr lang="en-US" altLang="zh-CN" sz="2400" dirty="0"/>
              <a:t>[2] J. Long, E. </a:t>
            </a:r>
            <a:r>
              <a:rPr lang="en-US" altLang="zh-CN" sz="2400" dirty="0" err="1"/>
              <a:t>Shelhamer</a:t>
            </a:r>
            <a:r>
              <a:rPr lang="en-US" altLang="zh-CN" sz="2400" dirty="0"/>
              <a:t>, and T. Darrell, “Fully convolutional networks for semantic segmentation,” in CVPR, 2015, pp. 3431–3440.</a:t>
            </a:r>
          </a:p>
          <a:p>
            <a:pPr marL="0" indent="0">
              <a:spcBef>
                <a:spcPts val="2000"/>
              </a:spcBef>
              <a:buNone/>
            </a:pPr>
            <a:r>
              <a:rPr lang="en-US" altLang="zh-CN" sz="2400" dirty="0"/>
              <a:t>[3] Website for code and data. [Online]. Available: </a:t>
            </a:r>
            <a:r>
              <a:rPr lang="en-US" altLang="zh-CN" sz="2400" dirty="0">
                <a:hlinkClick r:id="rId3"/>
              </a:rPr>
              <a:t>http://apc.cs.princeton.edu/</a:t>
            </a:r>
            <a:endParaRPr lang="en-US" altLang="zh-CN" sz="2400" dirty="0"/>
          </a:p>
          <a:p>
            <a:pPr marL="0" indent="0">
              <a:spcBef>
                <a:spcPts val="2000"/>
              </a:spcBef>
              <a:buNone/>
            </a:pPr>
            <a:r>
              <a:rPr lang="en-US" altLang="zh-CN" sz="2400" dirty="0"/>
              <a:t>[4] R. </a:t>
            </a:r>
            <a:r>
              <a:rPr lang="en-US" altLang="zh-CN" sz="2400" dirty="0" err="1"/>
              <a:t>Jonschkowski</a:t>
            </a:r>
            <a:r>
              <a:rPr lang="en-US" altLang="zh-CN" sz="2400" dirty="0"/>
              <a:t>, C. </a:t>
            </a:r>
            <a:r>
              <a:rPr lang="en-US" altLang="zh-CN" sz="2400" dirty="0" err="1"/>
              <a:t>Eppner</a:t>
            </a:r>
            <a:r>
              <a:rPr lang="en-US" altLang="zh-CN" sz="2400" dirty="0"/>
              <a:t>, S. Hofer, R. Martin, and O. Brock, “Probabilistic multi-class segmentation for the amazon pick_x0002_ing challenge,” http://dx.doi.org/10.14279/depositonce-5051, 2016.</a:t>
            </a:r>
          </a:p>
          <a:p>
            <a:pPr marL="0" indent="0">
              <a:spcBef>
                <a:spcPts val="2000"/>
              </a:spcBef>
              <a:buNone/>
            </a:pPr>
            <a:r>
              <a:rPr lang="en-US" altLang="zh-CN" sz="2400" dirty="0"/>
              <a:t>[5] C. </a:t>
            </a:r>
            <a:r>
              <a:rPr lang="en-US" altLang="zh-CN" sz="2400" dirty="0" err="1"/>
              <a:t>Eppner</a:t>
            </a:r>
            <a:r>
              <a:rPr lang="en-US" altLang="zh-CN" sz="2400" dirty="0"/>
              <a:t>, S. Hofer, R. </a:t>
            </a:r>
            <a:r>
              <a:rPr lang="en-US" altLang="zh-CN" sz="2400" dirty="0" err="1"/>
              <a:t>Jonschkowski</a:t>
            </a:r>
            <a:r>
              <a:rPr lang="en-US" altLang="zh-CN" sz="2400" dirty="0"/>
              <a:t>, R. </a:t>
            </a:r>
            <a:r>
              <a:rPr lang="en-US" altLang="zh-CN" sz="2400" dirty="0" err="1"/>
              <a:t>Martın-Martın</a:t>
            </a:r>
            <a:r>
              <a:rPr lang="en-US" altLang="zh-CN" sz="2400" dirty="0"/>
              <a:t>, A. </a:t>
            </a:r>
            <a:r>
              <a:rPr lang="en-US" altLang="zh-CN" sz="2400" dirty="0" err="1"/>
              <a:t>Sieverling</a:t>
            </a:r>
            <a:r>
              <a:rPr lang="en-US" altLang="zh-CN" sz="2400" dirty="0"/>
              <a:t>, V. Wall, and O. Brock, “Lessons from the amazon picking challenge: Four aspects of building robotic systems,” in RSS, 2016.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E92815-9F2B-F248-70D3-AB5400A64BD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 err="1"/>
              <a:t>Kewei</a:t>
            </a:r>
            <a:r>
              <a:rPr lang="en-US" dirty="0"/>
              <a:t> </a:t>
            </a:r>
            <a:r>
              <a:rPr lang="en-US" dirty="0" err="1"/>
              <a:t>Zuo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38F435-5233-4D84-F3F6-F0BE2D92C3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81EFE71A-A78F-7395-665F-ADED0A3122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</p:spPr>
        <p:txBody>
          <a:bodyPr/>
          <a:lstStyle/>
          <a:p>
            <a:r>
              <a:rPr lang="en-US" dirty="0"/>
              <a:t>Pushing and Grasping Robot Arm</a:t>
            </a:r>
          </a:p>
        </p:txBody>
      </p:sp>
    </p:spTree>
    <p:extLst>
      <p:ext uri="{BB962C8B-B14F-4D97-AF65-F5344CB8AC3E}">
        <p14:creationId xmlns:p14="http://schemas.microsoft.com/office/powerpoint/2010/main" val="8987319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CBD60-EFBA-2CD9-4965-B14AC23F7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Conclusion and Summary</a:t>
            </a:r>
            <a:endParaRPr lang="en-C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3090A8-17A1-1028-11E1-87FD84410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2000"/>
              </a:spcBef>
              <a:buNone/>
            </a:pPr>
            <a:r>
              <a:rPr lang="en-US" altLang="zh-CN" dirty="0"/>
              <a:t>This paper shows that the s</a:t>
            </a:r>
            <a:r>
              <a:rPr lang="en-US" altLang="zh-CN" sz="2800" dirty="0">
                <a:solidFill>
                  <a:schemeClr val="bg1"/>
                </a:solidFill>
                <a:latin typeface="+mn-lt"/>
              </a:rPr>
              <a:t>ynergy between planning non-prehensile (pushing) and prehensile (grasping) actions can be learned by the deep reinforcement learning system. </a:t>
            </a:r>
          </a:p>
          <a:p>
            <a:pPr marL="0" indent="0">
              <a:lnSpc>
                <a:spcPct val="100000"/>
              </a:lnSpc>
              <a:spcBef>
                <a:spcPts val="2000"/>
              </a:spcBef>
              <a:buNone/>
            </a:pPr>
            <a:r>
              <a:rPr lang="en-US" altLang="zh-CN" sz="2800" dirty="0">
                <a:solidFill>
                  <a:schemeClr val="bg1"/>
                </a:solidFill>
                <a:latin typeface="+mn-lt"/>
              </a:rPr>
              <a:t>It is the first to realize performing complex sequences of pushing and grasping on a real robot in a short training time.</a:t>
            </a:r>
          </a:p>
          <a:p>
            <a:pPr marL="0" indent="0">
              <a:lnSpc>
                <a:spcPct val="100000"/>
              </a:lnSpc>
              <a:spcBef>
                <a:spcPts val="2000"/>
              </a:spcBef>
              <a:buNone/>
            </a:pPr>
            <a:r>
              <a:rPr lang="en-US" altLang="zh-CN" sz="2800" dirty="0">
                <a:solidFill>
                  <a:schemeClr val="bg1"/>
                </a:solidFill>
                <a:latin typeface="+mn-lt"/>
                <a:sym typeface="+mn-ea"/>
              </a:rPr>
              <a:t>The planning of combined manipulation actions for robots is still a new field which has unlimited potential and needs further more research. </a:t>
            </a:r>
            <a:endParaRPr lang="zh-CN" altLang="en-US" sz="2800" dirty="0">
              <a:solidFill>
                <a:schemeClr val="bg1"/>
              </a:solidFill>
              <a:latin typeface="+mn-lt"/>
              <a:ea typeface="宋体" panose="02010600030101010101" pitchFamily="2" charset="-122"/>
            </a:endParaRP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B5545F-0384-6887-E964-8EC87CA650C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Summary</a:t>
            </a:r>
            <a:endParaRPr lang="en-CN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E92815-9F2B-F248-70D3-AB5400A64BD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 err="1"/>
              <a:t>Yizhou</a:t>
            </a:r>
            <a:r>
              <a:rPr lang="en-US" dirty="0"/>
              <a:t> Lu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38F435-5233-4D84-F3F6-F0BE2D92C3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373F3269-54EB-3C97-44D7-7DB3B7CC47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</p:spPr>
        <p:txBody>
          <a:bodyPr/>
          <a:lstStyle/>
          <a:p>
            <a:r>
              <a:rPr lang="en-US" dirty="0"/>
              <a:t>Pushing and Grasping Robot Arm</a:t>
            </a:r>
          </a:p>
        </p:txBody>
      </p:sp>
    </p:spTree>
    <p:extLst>
      <p:ext uri="{BB962C8B-B14F-4D97-AF65-F5344CB8AC3E}">
        <p14:creationId xmlns:p14="http://schemas.microsoft.com/office/powerpoint/2010/main" val="34310722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7BBF7-F23D-8244-8305-BE0C7FB422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0628" y="1252994"/>
            <a:ext cx="11790744" cy="2387600"/>
          </a:xfrm>
        </p:spPr>
        <p:txBody>
          <a:bodyPr>
            <a:normAutofit/>
          </a:bodyPr>
          <a:lstStyle/>
          <a:p>
            <a:r>
              <a:rPr lang="en-US" dirty="0"/>
              <a:t>Thank You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17707244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imes New Roman + FangSong">
      <a:majorFont>
        <a:latin typeface="Times New Roman"/>
        <a:ea typeface="FangSong"/>
        <a:cs typeface=""/>
      </a:majorFont>
      <a:minorFont>
        <a:latin typeface="Times New Roman"/>
        <a:ea typeface="FangSong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baseline="0" dirty="0" err="1" smtClean="0">
            <a:solidFill>
              <a:schemeClr val="bg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USTechDL MS PowerPoint Template" id="{0CD3A1FC-2128-E844-9E4B-DAC958EB80F2}" vid="{EA794DF9-6485-5846-8073-ADE415CFB9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主题​​</Template>
  <TotalTime>2548</TotalTime>
  <Words>2595</Words>
  <Application>Microsoft Office PowerPoint</Application>
  <PresentationFormat>宽屏</PresentationFormat>
  <Paragraphs>353</Paragraphs>
  <Slides>29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8" baseType="lpstr">
      <vt:lpstr>Helvetica Neue</vt:lpstr>
      <vt:lpstr>NimbusRomNo9L-Regu</vt:lpstr>
      <vt:lpstr>FangSong</vt:lpstr>
      <vt:lpstr>宋体</vt:lpstr>
      <vt:lpstr>Arial</vt:lpstr>
      <vt:lpstr>Calibri</vt:lpstr>
      <vt:lpstr>Cambria Math</vt:lpstr>
      <vt:lpstr>Times New Roman</vt:lpstr>
      <vt:lpstr>Office 主题​​</vt:lpstr>
      <vt:lpstr>Learning Synergies between Pushing and Grasping with Self-supervised Deep Reinforcement Learning</vt:lpstr>
      <vt:lpstr>Motivation and Main Problem</vt:lpstr>
      <vt:lpstr>Motivation and Main Problem</vt:lpstr>
      <vt:lpstr>Motivation and Main Problem</vt:lpstr>
      <vt:lpstr>Motivation and Main Problem</vt:lpstr>
      <vt:lpstr>Motivation and Main Problem</vt:lpstr>
      <vt:lpstr>Problem Setting</vt:lpstr>
      <vt:lpstr>Problem Setting</vt:lpstr>
      <vt:lpstr>Limitations of Prior Work</vt:lpstr>
      <vt:lpstr>Limitations of Prior Work</vt:lpstr>
      <vt:lpstr>Proposed Method</vt:lpstr>
      <vt:lpstr>Proposed Method</vt:lpstr>
      <vt:lpstr>Proposed Method</vt:lpstr>
      <vt:lpstr>Proposed Method</vt:lpstr>
      <vt:lpstr>Proposed Method</vt:lpstr>
      <vt:lpstr>Proposed Method</vt:lpstr>
      <vt:lpstr>Experimental Set up</vt:lpstr>
      <vt:lpstr>Experimental Set up</vt:lpstr>
      <vt:lpstr>Experimental Setup</vt:lpstr>
      <vt:lpstr>Experimental Setup</vt:lpstr>
      <vt:lpstr>Experimental Results</vt:lpstr>
      <vt:lpstr>Experimental Results</vt:lpstr>
      <vt:lpstr>Experimental Results</vt:lpstr>
      <vt:lpstr>Discussion of Results</vt:lpstr>
      <vt:lpstr>Limitations</vt:lpstr>
      <vt:lpstr>Future Work</vt:lpstr>
      <vt:lpstr>Extended Readings</vt:lpstr>
      <vt:lpstr>Conclusion and Summary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[Title of paper]</dc:title>
  <dc:creator>Chaoyang Song</dc:creator>
  <cp:lastModifiedBy>靳 子灿</cp:lastModifiedBy>
  <cp:revision>14</cp:revision>
  <dcterms:created xsi:type="dcterms:W3CDTF">2023-02-12T01:29:03Z</dcterms:created>
  <dcterms:modified xsi:type="dcterms:W3CDTF">2023-04-05T16:23:15Z</dcterms:modified>
</cp:coreProperties>
</file>