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6"/>
  </p:notesMasterIdLst>
  <p:sldIdLst>
    <p:sldId id="256" r:id="rId3"/>
    <p:sldId id="274" r:id="rId4"/>
    <p:sldId id="275" r:id="rId5"/>
    <p:sldId id="276" r:id="rId6"/>
    <p:sldId id="263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 autoAdjust="0"/>
    <p:restoredTop sz="71798" autoAdjust="0"/>
  </p:normalViewPr>
  <p:slideViewPr>
    <p:cSldViewPr snapToGrid="0" snapToObjects="1">
      <p:cViewPr varScale="1">
        <p:scale>
          <a:sx n="125" d="100"/>
          <a:sy n="125" d="100"/>
        </p:scale>
        <p:origin x="19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23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F990-4279-964D-8D62-BD9DE620F37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A10A-AC53-EF4A-B20F-CD7086185DB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628" y="1122363"/>
            <a:ext cx="117907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4202" y="3602038"/>
            <a:ext cx="1040359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627" y="5349875"/>
            <a:ext cx="891873" cy="8918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4166" y="5349875"/>
            <a:ext cx="891873" cy="8918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5324909"/>
            <a:ext cx="7059539" cy="92460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7260168" y="5324910"/>
            <a:ext cx="4106172" cy="924604"/>
          </a:xfrm>
        </p:spPr>
        <p:txBody>
          <a:bodyPr anchor="ctr"/>
          <a:lstStyle>
            <a:lvl1pPr marL="0" indent="0" algn="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5324909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709740"/>
            <a:ext cx="1177804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4589465"/>
            <a:ext cx="11778045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629" y="1570697"/>
            <a:ext cx="5819172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0697"/>
            <a:ext cx="5788427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98909"/>
            <a:ext cx="11793920" cy="903414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9" y="1478509"/>
            <a:ext cx="57969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629" y="2356460"/>
            <a:ext cx="5796948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78509"/>
            <a:ext cx="57884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6460"/>
            <a:ext cx="5788427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50473"/>
            <a:ext cx="4571397" cy="13385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150472"/>
            <a:ext cx="6777439" cy="6227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202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49401"/>
            <a:ext cx="4571397" cy="13396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150472"/>
            <a:ext cx="6777439" cy="625032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A5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9426"/>
            <a:ext cx="12192000" cy="6434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628" y="77719"/>
            <a:ext cx="11760000" cy="92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1570697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0627" y="6196117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AncoraSIR.com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21687" y="5511706"/>
            <a:ext cx="538940" cy="91899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tags" Target="../tags/tag5.xml"/><Relationship Id="rId2" Type="http://schemas.openxmlformats.org/officeDocument/2006/relationships/image" Target="../media/image6.png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tags" Target="../tags/tag7.xml"/><Relationship Id="rId2" Type="http://schemas.openxmlformats.org/officeDocument/2006/relationships/image" Target="../media/image8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tags" Target="../tags/tag10.xml"/><Relationship Id="rId2" Type="http://schemas.openxmlformats.org/officeDocument/2006/relationships/image" Target="../media/image6.png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tags" Target="../tags/tag13.xml"/><Relationship Id="rId4" Type="http://schemas.openxmlformats.org/officeDocument/2006/relationships/image" Target="../media/image12.png"/><Relationship Id="rId3" Type="http://schemas.openxmlformats.org/officeDocument/2006/relationships/tags" Target="../tags/tag12.xml"/><Relationship Id="rId2" Type="http://schemas.openxmlformats.org/officeDocument/2006/relationships/image" Target="../media/image11.png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tags" Target="../tags/tag15.xml"/><Relationship Id="rId2" Type="http://schemas.openxmlformats.org/officeDocument/2006/relationships/image" Target="../media/image14.png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tags" Target="../tags/tag20.xml"/><Relationship Id="rId2" Type="http://schemas.openxmlformats.org/officeDocument/2006/relationships/image" Target="../media/image23.png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tags" Target="../tags/tag22.xml"/><Relationship Id="rId2" Type="http://schemas.openxmlformats.org/officeDocument/2006/relationships/image" Target="../media/image14.png"/><Relationship Id="rId1" Type="http://schemas.openxmlformats.org/officeDocument/2006/relationships/tags" Target="../tags/tag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Decentralized Multi-Agent Pursuit Using Deep Reinforcement Learning</a:t>
            </a:r>
            <a:r>
              <a:rPr lang="en-GB" sz="6000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rgbClr val="595959"/>
                </a:solidFill>
              </a:rPr>
              <a:t>Presenter: Liu </a:t>
            </a:r>
            <a:r>
              <a:rPr lang="en-US" altLang="zh-CN" sz="2400" dirty="0" err="1">
                <a:solidFill>
                  <a:srgbClr val="595959"/>
                </a:solidFill>
              </a:rPr>
              <a:t>Xinzi</a:t>
            </a:r>
            <a:endParaRPr lang="en-US" sz="2400" dirty="0">
              <a:solidFill>
                <a:srgbClr val="595959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595959"/>
                </a:solidFill>
              </a:rPr>
              <a:t>2023.4.24</a:t>
            </a:r>
            <a:endParaRPr lang="en-US" sz="2400" dirty="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dirty="0"/>
              <a:t>How to achieve efficient pursuit of moving targets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endParaRPr lang="en-US" altLang="zh-CN" dirty="0">
              <a:solidFill>
                <a:srgbClr val="2A2B2E"/>
              </a:solidFill>
            </a:endParaRPr>
          </a:p>
          <a:p>
            <a:pPr algn="l"/>
            <a:r>
              <a:rPr lang="en-US" altLang="zh-CN" dirty="0">
                <a:solidFill>
                  <a:srgbClr val="2A2B2E"/>
                </a:solidFill>
              </a:rPr>
              <a:t>With multiple-pursuers, decentralized systems are beneficial to avoid single points of failure. Classical algorithms for decentralized multi-agent pursuit often assume omnidirectional pursuers, derive the local interaction rules from simple geometry and do not learn or adapt to evader behavior. For multi-agent teams consisting of wheeled robots or fixed-wing airplanes, the non-holonomic kinematic constraints on the motion also need to be considered. </a:t>
            </a:r>
            <a:endParaRPr lang="en-US" altLang="zh-CN" dirty="0">
              <a:solidFill>
                <a:srgbClr val="2A2B2E"/>
              </a:solidFill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A high-level description of the problem to be solved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dirty="0"/>
              <a:t>How to achieve efficient pursuit of moving targets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altLang="zh-CN" b="0" i="0" dirty="0">
              <a:solidFill>
                <a:srgbClr val="2A2B2E"/>
              </a:solidFill>
              <a:effectLst/>
            </a:endParaRPr>
          </a:p>
          <a:p>
            <a:pPr algn="l"/>
            <a:r>
              <a:rPr lang="en-US" altLang="zh-CN" b="0" i="0" dirty="0">
                <a:solidFill>
                  <a:srgbClr val="2A2B2E"/>
                </a:solidFill>
                <a:effectLst/>
              </a:rPr>
              <a:t>In a specific environment, it can optimize the way of cooperation between multiple robots and improve efficiency</a:t>
            </a:r>
            <a:r>
              <a:rPr lang="en-US" altLang="zh-CN" dirty="0">
                <a:solidFill>
                  <a:srgbClr val="2A2B2E"/>
                </a:solidFill>
              </a:rPr>
              <a:t>.</a:t>
            </a:r>
            <a:r>
              <a:rPr lang="zh-CN" altLang="en-US" dirty="0">
                <a:solidFill>
                  <a:srgbClr val="2A2B2E"/>
                </a:solidFill>
              </a:rPr>
              <a:t> </a:t>
            </a:r>
            <a:r>
              <a:rPr lang="en-US" altLang="zh-CN" b="0" i="0" dirty="0">
                <a:solidFill>
                  <a:srgbClr val="2A2B2E"/>
                </a:solidFill>
                <a:effectLst/>
              </a:rPr>
              <a:t>The specific scenario of capturing a finite speed but faster evader with multiple, non-holonomic pursuers in a bounded arena without obstacles.</a:t>
            </a:r>
            <a:endParaRPr lang="en-US" altLang="zh-CN" b="0" i="0" dirty="0">
              <a:solidFill>
                <a:srgbClr val="2A2B2E"/>
              </a:solidFill>
              <a:effectLst/>
            </a:endParaRPr>
          </a:p>
          <a:p>
            <a:pPr algn="l"/>
            <a:r>
              <a:rPr lang="en-US" altLang="zh-CN" b="0" i="0" dirty="0">
                <a:solidFill>
                  <a:srgbClr val="2A2B2E"/>
                </a:solidFill>
                <a:effectLst/>
              </a:rPr>
              <a:t> </a:t>
            </a:r>
            <a:endParaRPr lang="en-US" altLang="zh-CN" b="0" i="0" dirty="0">
              <a:solidFill>
                <a:srgbClr val="2A2B2E"/>
              </a:solidFill>
              <a:effectLst/>
            </a:endParaRPr>
          </a:p>
          <a:p>
            <a:pPr algn="l"/>
            <a:r>
              <a:rPr lang="en-US" altLang="zh-CN" b="0" i="0" dirty="0">
                <a:solidFill>
                  <a:srgbClr val="2A2B2E"/>
                </a:solidFill>
                <a:effectLst/>
              </a:rPr>
              <a:t>In the field of military air force, it can optimize the combat efficiency of UAV and other military aircraft and improve the combat capability</a:t>
            </a:r>
            <a:endParaRPr lang="zh-CN" altLang="en-US" b="0" i="0" dirty="0">
              <a:solidFill>
                <a:srgbClr val="2A2B2E"/>
              </a:solidFill>
              <a:effectLst/>
            </a:endParaRPr>
          </a:p>
          <a:p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Its significance and application to general robot autonomy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dirty="0"/>
              <a:t>How to achieve efficient pursuit of moving targets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altLang="zh-CN" b="0" i="0" dirty="0">
              <a:solidFill>
                <a:srgbClr val="2A2B2E"/>
              </a:solidFill>
              <a:effectLst/>
            </a:endParaRPr>
          </a:p>
          <a:p>
            <a:pPr algn="l"/>
            <a:r>
              <a:rPr lang="en-US" altLang="zh-CN" b="0" i="0" dirty="0">
                <a:solidFill>
                  <a:srgbClr val="2A2B2E"/>
                </a:solidFill>
                <a:effectLst/>
              </a:rPr>
              <a:t>Using deep reinforcement learning for pursuing an omnidirectional target with multiple, homogeneous agents that are subject to unicycle kinematic constraints. They use shared experience to train a policy for a given number of pursuers, executed independently by each agent at run-time.</a:t>
            </a:r>
            <a:endParaRPr lang="en-US" altLang="zh-CN" b="0" i="0" dirty="0">
              <a:solidFill>
                <a:srgbClr val="2A2B2E"/>
              </a:solidFill>
              <a:effectLst/>
            </a:endParaRPr>
          </a:p>
          <a:p>
            <a:pPr marL="0" indent="0" algn="l">
              <a:buNone/>
            </a:pPr>
            <a:endParaRPr lang="zh-CN" altLang="en-US" b="0" i="0" dirty="0">
              <a:solidFill>
                <a:srgbClr val="2A2B2E"/>
              </a:solidFill>
              <a:effectLst/>
            </a:endParaRPr>
          </a:p>
          <a:p>
            <a:pPr algn="l"/>
            <a:r>
              <a:rPr lang="en-US" altLang="zh-CN" b="0" i="0" dirty="0">
                <a:solidFill>
                  <a:srgbClr val="000000"/>
                </a:solidFill>
                <a:effectLst/>
              </a:rPr>
              <a:t>Most approaches to date did not consider real-world limitations such as local measurements and non-holonomic motion constraints and did not offer a thorough analysis of the system on operational metrics.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The role of artificial intelligence and machine learning in solving this problem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 classical approaches in the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Deep Reinforcement Learning (DRL) has also been successfully applied to multi-agent pursuit-evasion, however, most approaches to date did not consider real-world limitations such as local measurements and non-holonomic motion constraints and did not offer a thorough analysis of the system on operational metrics.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Real-world limitations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132445" y="1824990"/>
            <a:ext cx="3755390" cy="18776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PURSUIT-EVASION SCENARIO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395730"/>
            <a:ext cx="8858885" cy="435356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00000"/>
              </a:lnSpc>
              <a:buNone/>
            </a:pPr>
            <a:r>
              <a:rPr lang="en-US" sz="2500" dirty="0"/>
              <a:t>Multiple homogeneous, slower pursuers chasing a single, faster target. We consider a trial successful if, at any point during the trial, the distance between the evader and at least one of the pursuers is less than a given collision radius (d</a:t>
            </a:r>
            <a:r>
              <a:rPr lang="en-US" sz="2500" baseline="-25000" dirty="0"/>
              <a:t>i,T</a:t>
            </a:r>
            <a:r>
              <a:rPr lang="en-US" sz="2500" dirty="0"/>
              <a:t> &lt; d</a:t>
            </a:r>
            <a:r>
              <a:rPr lang="en-US" sz="2500" baseline="-25000" dirty="0"/>
              <a:t>cap</a:t>
            </a:r>
            <a:r>
              <a:rPr lang="en-US" sz="2500" dirty="0"/>
              <a:t>). If the target is not captured within a fixed time then the trial is considered unsuccessful. In addition, collision of pursuers are not considered as failure, but this is avoided by defining a value function during training.</a:t>
            </a:r>
            <a:endParaRPr lang="en-US" sz="25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Easy to transplant to the real world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00660" y="4438015"/>
            <a:ext cx="11212830" cy="2033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457200">
              <a:lnSpc>
                <a:spcPct val="100000"/>
              </a:lnSpc>
              <a:buNone/>
            </a:pPr>
            <a:r>
              <a:rPr lang="en-US" sz="2500" dirty="0">
                <a:solidFill>
                  <a:schemeClr val="bg1"/>
                </a:solidFill>
                <a:sym typeface="+mn-ea"/>
              </a:rPr>
              <a:t>The motion of the target is unconstrained, but the linear velocity of the pursuers are assumed to be constant and the angular velocity is variable within a certain range.</a:t>
            </a:r>
            <a:endParaRPr lang="en-US" sz="2500" dirty="0">
              <a:solidFill>
                <a:schemeClr val="bg1"/>
              </a:solidFill>
            </a:endParaRPr>
          </a:p>
          <a:p>
            <a:pPr marL="0" indent="457200">
              <a:lnSpc>
                <a:spcPct val="100000"/>
              </a:lnSpc>
              <a:buNone/>
            </a:pPr>
            <a:r>
              <a:rPr lang="en-US" sz="2500" dirty="0">
                <a:solidFill>
                  <a:schemeClr val="bg1"/>
                </a:solidFill>
                <a:sym typeface="+mn-ea"/>
              </a:rPr>
              <a:t>All pursuers are exactly the same, each pursuer has global information (relative position of other pursuers and target)</a:t>
            </a:r>
            <a:endParaRPr lang="en-US" sz="2500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DEEP REINFORCEMENT LEARNING FOR PURSUIT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475" y="1467485"/>
            <a:ext cx="11387455" cy="1961515"/>
          </a:xfrm>
        </p:spPr>
        <p:txBody>
          <a:bodyPr>
            <a:noAutofit/>
          </a:bodyPr>
          <a:lstStyle/>
          <a:p>
            <a:pPr marL="0" indent="457200">
              <a:lnSpc>
                <a:spcPct val="100000"/>
              </a:lnSpc>
              <a:buNone/>
            </a:pPr>
            <a:r>
              <a:rPr lang="en-US" sz="2300" dirty="0"/>
              <a:t>As the Deep RL algorithm, use Twin Delayed Deep Deterministic Policy Gradient approach (TD3), which is an improvement over DDPG , designed to reduce the overestimation of the value function.</a:t>
            </a:r>
            <a:endParaRPr lang="en-US" sz="2300" dirty="0"/>
          </a:p>
          <a:p>
            <a:pPr marL="0" indent="457200">
              <a:lnSpc>
                <a:spcPct val="100000"/>
              </a:lnSpc>
              <a:buNone/>
            </a:pPr>
            <a:r>
              <a:rPr lang="en-US" sz="2300" dirty="0"/>
              <a:t> For each number of agents training a different policy, which results in a total of nmax policies, where nmax is the maximum number of pursuers that been analyzed.</a:t>
            </a:r>
            <a:endParaRPr lang="en-US" sz="23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Adopted algorithm and m</a:t>
            </a:r>
            <a:r>
              <a:rPr lang="en-US" dirty="0">
                <a:sym typeface="+mn-ea"/>
              </a:rPr>
              <a:t>odeling the problem</a:t>
            </a:r>
            <a:endParaRPr lang="en-US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200660" y="3429000"/>
            <a:ext cx="11760200" cy="1991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lnSpc>
                <a:spcPct val="100000"/>
              </a:lnSpc>
              <a:buNone/>
            </a:pPr>
            <a:r>
              <a:rPr lang="en-US" sz="2300" dirty="0"/>
              <a:t>The task for a single pursuer is </a:t>
            </a:r>
            <a:r>
              <a:rPr lang="en-US" sz="2300" dirty="0">
                <a:sym typeface="+mn-ea"/>
              </a:rPr>
              <a:t>formulate</a:t>
            </a:r>
            <a:r>
              <a:rPr lang="en-US" sz="2300" dirty="0"/>
              <a:t> to be a Markov Decision Process (MDP) defined by tuple {S, A, R,P, γ}where s</a:t>
            </a:r>
            <a:r>
              <a:rPr lang="en-US" sz="2300" baseline="-25000" dirty="0"/>
              <a:t>t</a:t>
            </a:r>
            <a:r>
              <a:rPr lang="en-US" sz="2300" dirty="0"/>
              <a:t> ∈ S, a</a:t>
            </a:r>
            <a:r>
              <a:rPr lang="en-US" sz="2300" baseline="-25000" dirty="0"/>
              <a:t>t</a:t>
            </a:r>
            <a:r>
              <a:rPr lang="en-US" sz="2300" dirty="0"/>
              <a:t> ∈ A, r</a:t>
            </a:r>
            <a:r>
              <a:rPr lang="en-US" sz="2300" baseline="-25000" dirty="0"/>
              <a:t>t</a:t>
            </a:r>
            <a:r>
              <a:rPr lang="en-US" sz="2300" dirty="0"/>
              <a:t> ∈ R are state, action and reward observed at time t, P is an unknown transition probability from s</a:t>
            </a:r>
            <a:r>
              <a:rPr lang="en-US" sz="2300" baseline="-25000" dirty="0"/>
              <a:t>t</a:t>
            </a:r>
            <a:r>
              <a:rPr lang="en-US" sz="2300" dirty="0"/>
              <a:t> to s</a:t>
            </a:r>
            <a:r>
              <a:rPr lang="en-US" sz="2300" baseline="-25000" dirty="0"/>
              <a:t>t+1</a:t>
            </a:r>
            <a:r>
              <a:rPr lang="en-US" sz="2300" dirty="0"/>
              <a:t> taking a</a:t>
            </a:r>
            <a:r>
              <a:rPr lang="en-US" sz="2300" baseline="-25000" dirty="0"/>
              <a:t>t</a:t>
            </a:r>
            <a:r>
              <a:rPr lang="en-US" sz="2300" dirty="0"/>
              <a:t>, and γ is a discount factor. The DRL goal is to maximise the sum of future rewards</a:t>
            </a:r>
            <a:endParaRPr lang="en-US" sz="2300" b="1" dirty="0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291330" y="5135880"/>
            <a:ext cx="3125470" cy="6819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DEEP REINFORCEMENT LEARNING FOR PURSUIT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State representation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58140" y="1638300"/>
            <a:ext cx="5869305" cy="3365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50990" y="2060575"/>
            <a:ext cx="5006340" cy="294322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58140" y="5220970"/>
            <a:ext cx="10699750" cy="882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l">
              <a:lnSpc>
                <a:spcPct val="100000"/>
              </a:lnSpc>
              <a:spcBef>
                <a:spcPts val="1000"/>
              </a:spcBef>
              <a:buClrTx/>
              <a:buSzTx/>
              <a:buNone/>
            </a:pPr>
            <a:r>
              <a:rPr lang="en-US" sz="2000" baseline="0" dirty="0">
                <a:solidFill>
                  <a:schemeClr val="bg1"/>
                </a:solidFill>
              </a:rPr>
              <a:t>As neural networks typically are not permutation invariant when operating on sets, so they assign j values for each observation by sorting each other pursuer with respect to their relative angle α</a:t>
            </a:r>
            <a:r>
              <a:rPr lang="en-US" sz="2500" baseline="0" dirty="0">
                <a:solidFill>
                  <a:schemeClr val="bg1"/>
                </a:solidFill>
              </a:rPr>
              <a:t>.</a:t>
            </a:r>
            <a:endParaRPr lang="zh-CN" altLang="en-US" baseline="0" dirty="0" err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80410" y="3620770"/>
            <a:ext cx="5136515" cy="7607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280410" y="1995805"/>
            <a:ext cx="5600700" cy="1076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DEEP REINFORCEMENT LEARNING FOR PURSUIT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295" y="1388110"/>
            <a:ext cx="11760200" cy="966470"/>
          </a:xfrm>
        </p:spPr>
        <p:txBody>
          <a:bodyPr>
            <a:normAutofit/>
          </a:bodyPr>
          <a:lstStyle/>
          <a:p>
            <a:pPr marL="0" indent="457200">
              <a:lnSpc>
                <a:spcPct val="100000"/>
              </a:lnSpc>
              <a:buNone/>
            </a:pPr>
            <a:r>
              <a:rPr lang="en-US" sz="2000" dirty="0"/>
              <a:t>At each time step, each agent individually receives a reward designed to incentivize the capture of the evader and encouragea good formation of pursuers. </a:t>
            </a:r>
            <a:endParaRPr lang="en-US" sz="2000" dirty="0"/>
          </a:p>
          <a:p>
            <a:pPr marL="0" indent="457200">
              <a:lnSpc>
                <a:spcPct val="150000"/>
              </a:lnSpc>
              <a:buNone/>
            </a:pP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Reward Structure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00660" y="3072130"/>
            <a:ext cx="117519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en-US" sz="2000" baseline="0" dirty="0">
                <a:solidFill>
                  <a:schemeClr val="bg1"/>
                </a:solidFill>
              </a:rPr>
              <a:t>The formation score is a scalar number in the range [0,2], which provides a metric for evaluating the fitness of a formation of the pursuers (lower is better). The formation score(q) is defined as:</a:t>
            </a:r>
            <a:endParaRPr lang="en-US" sz="2000" baseline="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1295" y="5333365"/>
            <a:ext cx="115646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en-US" sz="2000" baseline="0" dirty="0">
                <a:solidFill>
                  <a:schemeClr val="bg1"/>
                </a:solidFill>
              </a:rPr>
              <a:t>If the target is captured at a time step, then the pursuer who captures the evader receives the reward r</a:t>
            </a:r>
            <a:r>
              <a:rPr lang="en-US" sz="2000" baseline="-25000" dirty="0">
                <a:solidFill>
                  <a:schemeClr val="bg1"/>
                </a:solidFill>
              </a:rPr>
              <a:t>captor</a:t>
            </a:r>
            <a:r>
              <a:rPr lang="en-US" sz="2000" baseline="0" dirty="0">
                <a:solidFill>
                  <a:schemeClr val="bg1"/>
                </a:solidFill>
              </a:rPr>
              <a:t>, while the rest of the agents receive r</a:t>
            </a:r>
            <a:r>
              <a:rPr lang="en-US" sz="2000" baseline="-25000" dirty="0">
                <a:solidFill>
                  <a:schemeClr val="bg1"/>
                </a:solidFill>
              </a:rPr>
              <a:t>helper</a:t>
            </a:r>
            <a:r>
              <a:rPr lang="en-US" sz="2000" baseline="0" dirty="0">
                <a:solidFill>
                  <a:schemeClr val="bg1"/>
                </a:solidFill>
              </a:rPr>
              <a:t>, such that r</a:t>
            </a:r>
            <a:r>
              <a:rPr lang="en-US" sz="2000" baseline="-25000" dirty="0">
                <a:solidFill>
                  <a:schemeClr val="bg1"/>
                </a:solidFill>
              </a:rPr>
              <a:t>captor</a:t>
            </a:r>
            <a:r>
              <a:rPr lang="en-US" sz="2000" baseline="0" dirty="0">
                <a:solidFill>
                  <a:schemeClr val="bg1"/>
                </a:solidFill>
              </a:rPr>
              <a:t> &gt; </a:t>
            </a:r>
            <a:r>
              <a:rPr lang="en-US" sz="2000" baseline="-25000" dirty="0">
                <a:solidFill>
                  <a:schemeClr val="bg1"/>
                </a:solidFill>
              </a:rPr>
              <a:t>rhelper</a:t>
            </a:r>
            <a:r>
              <a:rPr lang="en-US" sz="2000" baseline="0" dirty="0">
                <a:solidFill>
                  <a:schemeClr val="bg1"/>
                </a:solidFill>
              </a:rPr>
              <a:t>.</a:t>
            </a:r>
            <a:endParaRPr lang="en-US" sz="2000" baseline="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0660" y="4270375"/>
            <a:ext cx="115620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l">
              <a:buClrTx/>
              <a:buSzTx/>
              <a:buFontTx/>
            </a:pPr>
            <a:r>
              <a:rPr lang="en-US" sz="2000" baseline="0" dirty="0">
                <a:solidFill>
                  <a:schemeClr val="bg1"/>
                </a:solidFill>
              </a:rPr>
              <a:t>where </a:t>
            </a:r>
            <a:r>
              <a:rPr lang="en-US" sz="2000" b="1" baseline="0" dirty="0">
                <a:solidFill>
                  <a:schemeClr val="bg1"/>
                </a:solidFill>
              </a:rPr>
              <a:t>d</a:t>
            </a:r>
            <a:r>
              <a:rPr lang="en-US" sz="2000" b="1" baseline="-25000" dirty="0">
                <a:solidFill>
                  <a:schemeClr val="bg1"/>
                </a:solidFill>
              </a:rPr>
              <a:t>iT</a:t>
            </a:r>
            <a:r>
              <a:rPr lang="en-US" sz="2000" baseline="0" dirty="0">
                <a:solidFill>
                  <a:schemeClr val="bg1"/>
                </a:solidFill>
              </a:rPr>
              <a:t> denotes a unit vector pointing in the direction from agent i and the target, the closest agent to the target is defined as agent 0. When the agents are close to the target, the reward is dominated by the formation score; when the agents are far from the target, the reward is dominated by the distance to the target.</a:t>
            </a:r>
            <a:endParaRPr lang="en-US" sz="2000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DEEP REINFORCEMENT LEARNING FOR PURSUIT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988185"/>
            <a:ext cx="11760200" cy="3402330"/>
          </a:xfrm>
        </p:spPr>
        <p:txBody>
          <a:bodyPr>
            <a:normAutofit fontScale="900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en-US" sz="2500" dirty="0"/>
              <a:t>This letter apply a curriculum for learning by starting from an easier version of the task and gradually increasing the difficulty until the actual difficulty is achieved.</a:t>
            </a:r>
            <a:endParaRPr lang="en-US" sz="2500" dirty="0"/>
          </a:p>
          <a:p>
            <a:pPr marL="0" indent="457200">
              <a:lnSpc>
                <a:spcPct val="150000"/>
              </a:lnSpc>
              <a:buNone/>
            </a:pPr>
            <a:r>
              <a:rPr lang="en-US" sz="2500" dirty="0"/>
              <a:t>The capture radius varys by starting from a large radius, then gradually making it smaller. This encourages agents to not adopt a straightforward chasing tactic at the beginning of learning but to form more sophisticated behaviors, which could be transferred to smaller capture radii.</a:t>
            </a:r>
            <a:endParaRPr lang="en-US" sz="25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Curriculum Learning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Initial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99695" y="1133475"/>
            <a:ext cx="11640185" cy="535051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1. Multi-Agent Deep Reinforcement Learning</a:t>
            </a:r>
            <a:r>
              <a:rPr lang="zh-CN" altLang="en-US" baseline="0" dirty="0" err="1" smtClean="0">
                <a:solidFill>
                  <a:schemeClr val="bg1"/>
                </a:solidFill>
              </a:rPr>
              <a:t>：</a:t>
            </a:r>
            <a:endParaRPr lang="zh-CN" altLang="en-US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    We consider all agents to be homogeneous which allows us to use shared experience to train all agents. This allows the agents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to train faster, as well as gathering more information from every step in the environment. All agents are governed with the same 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policy, however, at each time step the agents use their local observations to individually takeactions, resulting in a decentralized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system.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(1) persuer :Timeout = 500 , Vp=10pixels,  The number of pursuers n varied between 1 and 8,  initialized at random positions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 within a circular area with a radius of 100 pixels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(2) evader: Ve=0~20pixels  initialized at a random position between the arena boundary and an inner circle with a radius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pPr algn="l"/>
            <a:r>
              <a:rPr lang="en-US" altLang="zh-CN" baseline="0" dirty="0" err="1" smtClean="0">
                <a:solidFill>
                  <a:schemeClr val="bg1"/>
                </a:solidFill>
              </a:rPr>
              <a:t>of 300 pixels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endParaRPr lang="en-US" altLang="zh-CN" baseline="0" dirty="0" err="1" smtClean="0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64230" y="3518535"/>
            <a:ext cx="5111115" cy="28695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Initial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99695" y="1133475"/>
            <a:ext cx="11640185" cy="535051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baseline="0" dirty="0" err="1" smtClean="0">
                <a:solidFill>
                  <a:schemeClr val="bg1"/>
                </a:solidFill>
              </a:rPr>
              <a:t>2. state representation: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endParaRPr lang="en-US" altLang="zh-CN" baseline="0" dirty="0" err="1" smtClean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79730" y="1853565"/>
            <a:ext cx="6029325" cy="34575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409055" y="1957705"/>
            <a:ext cx="5006340" cy="29432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Initial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00660" y="1067435"/>
            <a:ext cx="11640185" cy="535051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baseline="0" dirty="0" err="1" smtClean="0">
                <a:solidFill>
                  <a:schemeClr val="bg1"/>
                </a:solidFill>
              </a:rPr>
              <a:t>3. reward structure:</a:t>
            </a:r>
            <a:endParaRPr lang="en-US" altLang="zh-CN" baseline="0" dirty="0" err="1" smtClean="0">
              <a:solidFill>
                <a:schemeClr val="bg1"/>
              </a:solidFill>
            </a:endParaRPr>
          </a:p>
          <a:p>
            <a:endParaRPr lang="en-US" altLang="zh-CN" baseline="0" dirty="0" err="1" smtClean="0">
              <a:solidFill>
                <a:schemeClr val="bg1"/>
              </a:solidFill>
            </a:endParaRPr>
          </a:p>
          <a:p>
            <a:endParaRPr lang="en-US" altLang="zh-CN" baseline="0" dirty="0" err="1" smtClean="0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276975" y="1614170"/>
            <a:ext cx="5915025" cy="12096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90195" y="1614170"/>
            <a:ext cx="6200775" cy="14382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90195" y="3052445"/>
            <a:ext cx="6324600" cy="2924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Results(Their)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15240" y="1762760"/>
            <a:ext cx="5598160" cy="26809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646420" y="1762760"/>
            <a:ext cx="5828030" cy="26803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Experimental Results(Our)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47980" y="1002030"/>
            <a:ext cx="7924800" cy="4953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0305" y="1897380"/>
            <a:ext cx="8591550" cy="3752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Experimental Results(Our)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16255" y="1012825"/>
            <a:ext cx="8714740" cy="58451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175" y="1771015"/>
            <a:ext cx="9763125" cy="3600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Experimental Results(Our)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51485" y="1002030"/>
            <a:ext cx="8296275" cy="46005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5580" y="1595755"/>
            <a:ext cx="9229725" cy="46196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090" y="1845310"/>
            <a:ext cx="8382000" cy="4638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Experimental Results(Our)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2590" y="1002030"/>
            <a:ext cx="9931400" cy="26504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02590" y="3652520"/>
            <a:ext cx="9916795" cy="28524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Discussion of </a:t>
            </a:r>
            <a:r>
              <a:rPr lang="en-US" altLang="zh-CN" dirty="0"/>
              <a:t>R</a:t>
            </a:r>
            <a:r>
              <a:rPr lang="en-GB" dirty="0" err="1"/>
              <a:t>esults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8900" y="2666365"/>
            <a:ext cx="5598160" cy="26809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81065" y="2667000"/>
            <a:ext cx="5828030" cy="26803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41325" y="1346835"/>
            <a:ext cx="96259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aseline="0" dirty="0" err="1" smtClean="0">
                <a:solidFill>
                  <a:schemeClr val="bg1"/>
                </a:solidFill>
              </a:rPr>
              <a:t> Our results show that multi-agent pursuit</a:t>
            </a:r>
            <a:r>
              <a:rPr lang="en-US" altLang="zh-CN" baseline="0" dirty="0" err="1" smtClean="0">
                <a:solidFill>
                  <a:schemeClr val="bg1"/>
                </a:solidFill>
              </a:rPr>
              <a:t> </a:t>
            </a:r>
            <a:r>
              <a:rPr lang="zh-CN" altLang="en-US" baseline="0" dirty="0" err="1" smtClean="0">
                <a:solidFill>
                  <a:schemeClr val="bg1"/>
                </a:solidFill>
              </a:rPr>
              <a:t>benefits from curriculum learning and a reward based on</a:t>
            </a:r>
            <a:endParaRPr lang="zh-CN" altLang="en-US" baseline="0" dirty="0" err="1" smtClean="0">
              <a:solidFill>
                <a:schemeClr val="bg1"/>
              </a:solidFill>
            </a:endParaRPr>
          </a:p>
          <a:p>
            <a:r>
              <a:rPr lang="zh-CN" altLang="en-US" baseline="0" dirty="0" err="1" smtClean="0">
                <a:solidFill>
                  <a:schemeClr val="bg1"/>
                </a:solidFill>
              </a:rPr>
              <a:t>agent formation, which we borrowed from the group-pursuit</a:t>
            </a:r>
            <a:r>
              <a:rPr lang="en-US" altLang="zh-CN" baseline="0" dirty="0" err="1" smtClean="0">
                <a:solidFill>
                  <a:schemeClr val="bg1"/>
                </a:solidFill>
              </a:rPr>
              <a:t> literature</a:t>
            </a:r>
            <a:endParaRPr lang="en-US" altLang="zh-CN" baseline="0" dirty="0" err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Critique / Limitations / Open Issues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</a:t>
            </a:r>
            <a:r>
              <a:rPr lang="zh-CN" altLang="en-US" dirty="0"/>
              <a:t>、</a:t>
            </a:r>
            <a:r>
              <a:rPr lang="en-US" dirty="0"/>
              <a:t>The key limitations of the proposed approach should be</a:t>
            </a:r>
            <a:r>
              <a:rPr lang="en-US" dirty="0"/>
              <a:t> the limitation of the current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work related with the need to train a network for each number of observable agents.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Yet this can be partially mitigated by using the same network and fixing the number of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observable pursuers.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The current application is restricted to 2D motion because of the existance of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representational singularities</a:t>
            </a:r>
            <a:endParaRPr lang="en-US" altLang="zh-CN" dirty="0"/>
          </a:p>
          <a:p>
            <a:pPr marL="0" indent="0">
              <a:buNone/>
            </a:pPr>
            <a:r>
              <a:rPr lang="en-US" dirty="0"/>
              <a:t>3</a:t>
            </a:r>
            <a:r>
              <a:rPr lang="zh-CN" altLang="en-US" dirty="0"/>
              <a:t>、</a:t>
            </a:r>
            <a:r>
              <a:rPr lang="en-US" altLang="zh-CN" dirty="0"/>
              <a:t>As we have mentioned before, most </a:t>
            </a:r>
            <a:r>
              <a:rPr lang="en-US" dirty="0"/>
              <a:t>approaches to date did not consider real-world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limitations suchas local measurements and non-holonomic motion constraintsand did not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offer a thorough analysis of the system on operationalmetrics.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Further explaination of the title with supporting evidence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Future Work for Paper</a:t>
            </a:r>
            <a:r>
              <a:rPr lang="zh-CN" altLang="en-US" dirty="0"/>
              <a:t> </a:t>
            </a:r>
            <a:r>
              <a:rPr lang="en-GB" dirty="0"/>
              <a:t>/</a:t>
            </a:r>
            <a:r>
              <a:rPr lang="zh-CN" altLang="en-US" dirty="0"/>
              <a:t> </a:t>
            </a:r>
            <a:r>
              <a:rPr lang="en-GB" dirty="0"/>
              <a:t>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possibility of realizing fixed-size state representation for neighboring agents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Maybe by using deep sets , mean embeddings  or making use of Graph Neural Networks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Others 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</a:t>
            </a:r>
            <a:r>
              <a:rPr lang="zh-CN" altLang="en-US" dirty="0"/>
              <a:t>、</a:t>
            </a:r>
            <a:r>
              <a:rPr lang="en-US" altLang="zh-CN" dirty="0"/>
              <a:t>E</a:t>
            </a:r>
            <a:r>
              <a:rPr lang="zh-CN" altLang="en-US" dirty="0"/>
              <a:t>xploring scenarios with numerous evaders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I</a:t>
            </a:r>
            <a:r>
              <a:rPr lang="zh-CN" altLang="en-US" dirty="0"/>
              <a:t>ntegrating smarter</a:t>
            </a:r>
            <a:r>
              <a:rPr lang="en-US" altLang="zh-CN" dirty="0"/>
              <a:t> </a:t>
            </a:r>
            <a:r>
              <a:rPr lang="zh-CN" altLang="en-US" dirty="0"/>
              <a:t>evader strategies by using the idea of safe-reachability</a:t>
            </a:r>
            <a:endParaRPr lang="zh-CN" altLang="en-US" dirty="0"/>
          </a:p>
          <a:p>
            <a:pPr marL="0" indent="0">
              <a:buNone/>
            </a:pPr>
            <a:r>
              <a:rPr lang="en-US" altLang="zh-CN" dirty="0"/>
              <a:t>3</a:t>
            </a:r>
            <a:r>
              <a:rPr lang="zh-CN" altLang="en-US" dirty="0"/>
              <a:t>、</a:t>
            </a:r>
            <a:r>
              <a:rPr lang="en-US" altLang="zh-CN" dirty="0"/>
              <a:t>I</a:t>
            </a:r>
            <a:r>
              <a:rPr lang="zh-CN" altLang="en-US" dirty="0"/>
              <a:t>mplementing the evader as an RL agent and training both the</a:t>
            </a:r>
            <a:r>
              <a:rPr lang="en-US" altLang="zh-CN" dirty="0"/>
              <a:t> </a:t>
            </a:r>
            <a:r>
              <a:rPr lang="zh-CN" altLang="en-US" dirty="0"/>
              <a:t>evader and pursuer simultaneously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Further explaination of the title with supporting evidence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Extended</a:t>
            </a:r>
            <a:r>
              <a:rPr lang="zh-CN" altLang="en-US" dirty="0"/>
              <a:t> </a:t>
            </a:r>
            <a:r>
              <a:rPr lang="en-US" altLang="zh-CN" dirty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1800" i="1" dirty="0"/>
              <a:t>1</a:t>
            </a:r>
            <a:r>
              <a:rPr lang="zh-CN" altLang="en-US" sz="1800" i="1" dirty="0"/>
              <a:t>、</a:t>
            </a:r>
            <a:r>
              <a:rPr lang="en-US" altLang="zh-CN" sz="1800" i="1" dirty="0"/>
              <a:t>M</a:t>
            </a:r>
            <a:r>
              <a:rPr lang="zh-CN" altLang="en-US" sz="1800" i="1" dirty="0"/>
              <a:t>. Hüttenrauch, A. Šoši´c, and G. Neumann, “Deep reinforcement learning</a:t>
            </a:r>
            <a:r>
              <a:rPr lang="en-US" altLang="zh-CN" sz="1800" i="1" dirty="0"/>
              <a:t> </a:t>
            </a:r>
            <a:r>
              <a:rPr lang="en-US" sz="1800" i="1" dirty="0"/>
              <a:t>for swarm systems,” J. Mach. Learn. Res., vol. 20, no. 54, pp. 1–31, 2019.</a:t>
            </a:r>
            <a:endParaRPr lang="en-US" sz="1800" i="1" dirty="0"/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800" i="1" dirty="0"/>
              <a:t>2</a:t>
            </a:r>
            <a:r>
              <a:rPr lang="zh-CN" altLang="en-US" sz="1800" i="1" dirty="0"/>
              <a:t>、M. Zaheer, S. Kottur, S. Ravanbakhsh, B. Poczos, R. R. Salakhutdinov,</a:t>
            </a:r>
            <a:r>
              <a:rPr lang="en-US" sz="1800" i="1" dirty="0"/>
              <a:t>and A. J. Smola, “Deep sets,” in Proc. Adv. Neural Inf. Process. Syst.,2017, pp. 3391–3401.</a:t>
            </a:r>
            <a:endParaRPr lang="en-US" sz="1800" i="1" dirty="0"/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800" i="1" dirty="0"/>
              <a:t>3</a:t>
            </a:r>
            <a:r>
              <a:rPr lang="zh-CN" altLang="en-US" sz="1800" i="1" dirty="0"/>
              <a:t>、J. Zhou et al., “Graph neural networks: A review of methods and applica_x0002_tions,” 2019, arXiv:1812.08434.</a:t>
            </a:r>
            <a:endParaRPr lang="zh-CN" altLang="en-US" sz="1800" i="1" dirty="0"/>
          </a:p>
          <a:p>
            <a:pPr marL="0" indent="0">
              <a:buNone/>
            </a:pPr>
            <a:endParaRPr lang="zh-CN" altLang="en-US" sz="1800" i="1" dirty="0"/>
          </a:p>
          <a:p>
            <a:pPr marL="0" indent="0">
              <a:buNone/>
            </a:pPr>
            <a:r>
              <a:rPr lang="en-US" altLang="zh-CN" sz="1800" i="1" dirty="0"/>
              <a:t>4</a:t>
            </a:r>
            <a:r>
              <a:rPr lang="zh-CN" altLang="en-US" sz="1800" i="1" dirty="0"/>
              <a:t>、 A. Pierson, Z. Wang, and M. Schwager, “Intercepting rogue robots: An</a:t>
            </a:r>
            <a:r>
              <a:rPr lang="en-US" altLang="zh-CN" sz="1800" i="1" dirty="0"/>
              <a:t> </a:t>
            </a:r>
            <a:r>
              <a:rPr lang="zh-CN" altLang="en-US" sz="1800" i="1" dirty="0"/>
              <a:t>algorithm for capturing multiple evaders with multiple pursuers,” IEEE</a:t>
            </a:r>
            <a:r>
              <a:rPr lang="en-US" altLang="zh-CN" sz="1800" i="1" dirty="0"/>
              <a:t> </a:t>
            </a:r>
            <a:r>
              <a:rPr lang="zh-CN" altLang="en-US" sz="1800" i="1" dirty="0"/>
              <a:t>Trans. Robot. Autom. Lett., vol. 2, no. 2, pp. 530–537, 2017.</a:t>
            </a:r>
            <a:endParaRPr lang="zh-CN" altLang="en-US" sz="1800" i="1" dirty="0"/>
          </a:p>
          <a:p>
            <a:pPr marL="0" indent="0">
              <a:buNone/>
            </a:pPr>
            <a:endParaRPr lang="zh-CN" altLang="en-US" sz="1800" i="1" dirty="0"/>
          </a:p>
          <a:p>
            <a:pPr marL="0" indent="0">
              <a:buNone/>
            </a:pPr>
            <a:r>
              <a:rPr lang="en-US" altLang="zh-CN" sz="1800" i="1" dirty="0"/>
              <a:t>5</a:t>
            </a:r>
            <a:r>
              <a:rPr lang="zh-CN" altLang="en-US" sz="1800" i="1" dirty="0"/>
              <a:t>、 Z. Zhou, W. Zhang, J. Ding, H. Huang, D. M. Stipanovi´c, and C. J.Tomlin, “Cooperative pursuit with voronoi partitions,”Automatica, vol. 72,</a:t>
            </a:r>
            <a:r>
              <a:rPr lang="en-US" altLang="zh-CN" sz="1800" i="1" dirty="0"/>
              <a:t> </a:t>
            </a:r>
            <a:r>
              <a:rPr lang="zh-CN" altLang="en-US" sz="1800" i="1" dirty="0"/>
              <a:t>pp. 64–72, 2016.</a:t>
            </a:r>
            <a:endParaRPr lang="zh-CN" altLang="en-US" sz="1800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Further explaination of the title with supporting evidence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b="1" dirty="0">
                <a:sym typeface="+mn-ea"/>
              </a:rPr>
              <a:t>Problem the reading is discussing</a:t>
            </a:r>
            <a:endParaRPr lang="en-US" dirty="0"/>
          </a:p>
          <a:p>
            <a:r>
              <a:rPr lang="en-US" dirty="0"/>
              <a:t>The specific meaning, related principles, applications and prospects of DRL method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ym typeface="+mn-ea"/>
              </a:rPr>
              <a:t>Why is it important and hard</a:t>
            </a:r>
            <a:endParaRPr lang="en-US" b="1" dirty="0"/>
          </a:p>
          <a:p>
            <a:r>
              <a:rPr lang="en-US" dirty="0"/>
              <a:t>Simulation experiments show that our approach, applied to non-holonomic agents, outperforms the state-of-the-art in heuristic multi-agent pursuit methods and a recent DRL based approach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ym typeface="+mn-ea"/>
              </a:rPr>
              <a:t>What is the key limitation of prior work</a:t>
            </a:r>
            <a:endParaRPr lang="en-US" b="1" dirty="0"/>
          </a:p>
          <a:p>
            <a:r>
              <a:rPr lang="en-US" dirty="0"/>
              <a:t>The key limitations of the proposed approach should be the limitation of the current work related with the need to train a network for each number of observable agents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Further explaination of the title with supporting evidence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PP_MARK_KEY" val="deeabb9a-0fec-48b9-982c-a4083c3e79ca"/>
  <p:tag name="COMMONDATA" val="eyJoZGlkIjoiZTMxZmQ0ZDYwZjJiNDlkMGFmNzFiMmYwY2NjNzRlZTgifQ=="/>
</p:tagLst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 + FangSong">
      <a:majorFont>
        <a:latin typeface="Times New Roman"/>
        <a:ea typeface="FangSong"/>
        <a:cs typeface=""/>
      </a:majorFont>
      <a:minorFont>
        <a:latin typeface="Times New Roman"/>
        <a:ea typeface="FangSong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aseline="0" dirty="0" err="1" smtClean="0">
            <a:solidFill>
              <a:schemeClr val="bg1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0</TotalTime>
  <Words>10679</Words>
  <Application>WPS 演示</Application>
  <PresentationFormat>宽屏</PresentationFormat>
  <Paragraphs>308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微软雅黑</vt:lpstr>
      <vt:lpstr>Arial Unicode MS</vt:lpstr>
      <vt:lpstr>仿宋</vt:lpstr>
      <vt:lpstr>Calibri</vt:lpstr>
      <vt:lpstr>等线</vt:lpstr>
      <vt:lpstr>Office 主题​​</vt:lpstr>
      <vt:lpstr>Decentralized Multi-Agent Pursuit Using Deep Reinforcement Learning </vt:lpstr>
      <vt:lpstr>How to achieve efficient pursuit of moving targets</vt:lpstr>
      <vt:lpstr>How to achieve efficient pursuit of moving targets</vt:lpstr>
      <vt:lpstr>How to achieve efficient pursuit of moving targets</vt:lpstr>
      <vt:lpstr>No classical approaches in the literature</vt:lpstr>
      <vt:lpstr>THE PURSUIT-EVASION SCENARIO</vt:lpstr>
      <vt:lpstr>DEEP REINFORCEMENT LEARNING FOR PURSUIT</vt:lpstr>
      <vt:lpstr>DEEP REINFORCEMENT LEARNING FOR PURSUIT</vt:lpstr>
      <vt:lpstr>DEEP REINFORCEMENT LEARNING FOR PURSUIT</vt:lpstr>
      <vt:lpstr>DEEP REINFORCEMENT LEARNING FOR PURSUIT</vt:lpstr>
      <vt:lpstr>Experimental Initial</vt:lpstr>
      <vt:lpstr>Experimental Initial</vt:lpstr>
      <vt:lpstr>Experimental Initial</vt:lpstr>
      <vt:lpstr>Experimental Results(Their)</vt:lpstr>
      <vt:lpstr>Experimental Results(Our)</vt:lpstr>
      <vt:lpstr>Experimental Results(Our)</vt:lpstr>
      <vt:lpstr>Experimental Results(Our)</vt:lpstr>
      <vt:lpstr>Experimental Results(Our)</vt:lpstr>
      <vt:lpstr>Discussion of Results</vt:lpstr>
      <vt:lpstr>Critique / Limitations / Open Issues </vt:lpstr>
      <vt:lpstr>Future Work for Paper / Reading</vt:lpstr>
      <vt:lpstr>Extended Readings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paper] </dc:title>
  <dc:creator>Chaoyang Song</dc:creator>
  <cp:lastModifiedBy>Le temps perdu</cp:lastModifiedBy>
  <cp:revision>7</cp:revision>
  <dcterms:created xsi:type="dcterms:W3CDTF">2023-02-12T01:29:00Z</dcterms:created>
  <dcterms:modified xsi:type="dcterms:W3CDTF">2023-04-27T02:34:34Z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051AF1CF30C44F5CAF0A2A52C02E993F_12</vt:lpwstr>
  </property>
  <property fmtid="{D5CDD505-2E9C-101B-9397-08002B2CF9AE}" pid="3" name="KSOProductBuildVer">
    <vt:lpwstr>2052-11.1.0.14036</vt:lpwstr>
  </property>
</Properties>
</file>