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78" r:id="rId4"/>
    <p:sldId id="282" r:id="rId5"/>
    <p:sldId id="279" r:id="rId6"/>
    <p:sldId id="263" r:id="rId7"/>
    <p:sldId id="265" r:id="rId8"/>
    <p:sldId id="280" r:id="rId9"/>
    <p:sldId id="281" r:id="rId10"/>
    <p:sldId id="283" r:id="rId11"/>
    <p:sldId id="267" r:id="rId12"/>
    <p:sldId id="275" r:id="rId13"/>
    <p:sldId id="274" r:id="rId14"/>
    <p:sldId id="273" r:id="rId15"/>
    <p:sldId id="276" r:id="rId16"/>
    <p:sldId id="269" r:id="rId17"/>
    <p:sldId id="270" r:id="rId18"/>
    <p:sldId id="271" r:id="rId19"/>
    <p:sldId id="272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71798" autoAdjust="0"/>
  </p:normalViewPr>
  <p:slideViewPr>
    <p:cSldViewPr snapToGrid="0" snapToObjects="1">
      <p:cViewPr>
        <p:scale>
          <a:sx n="125" d="100"/>
          <a:sy n="125" d="100"/>
        </p:scale>
        <p:origin x="56" y="-7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F990-4279-964D-8D62-BD9DE620F371}" type="datetimeFigureOut">
              <a:rPr lang="en-US" smtClean="0"/>
              <a:t>5/14/2024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A10A-AC53-EF4A-B20F-CD7086185D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51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628" y="1122363"/>
            <a:ext cx="117907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4202" y="3602038"/>
            <a:ext cx="10403597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2DDD2C22-3B0E-784D-B6FF-15A90CAE11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499BE109-A4EE-9F4B-938E-D5DA3BB0D7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11DB082C-2E6A-C747-A349-3407AEE7A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DF769E78-B915-BA4D-B360-8DB99597D2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00627" y="5349875"/>
            <a:ext cx="891873" cy="89187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E2A892F8-E70D-F23B-E6A5-77FB130F5A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4166" y="5349875"/>
            <a:ext cx="891873" cy="89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4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xmlns="" id="{FC18687A-6B7C-4A0E-A95F-37F09B16D9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B6986223-59FC-47A1-9B2C-5C7FFD8A0631}"/>
              </a:ext>
            </a:extLst>
          </p:cNvPr>
          <p:cNvCxnSpPr>
            <a:cxnSpLocks/>
          </p:cNvCxnSpPr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>
            <a:extLst>
              <a:ext uri="{FF2B5EF4-FFF2-40B4-BE49-F238E27FC236}">
                <a16:creationId xmlns:a16="http://schemas.microsoft.com/office/drawing/2014/main" xmlns="" id="{5E513A4D-5099-4C4D-AF53-567FDDD975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A35BDCD0-FF38-0843-BDD6-C6B81E5BF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A1F42434-46D3-114B-82C2-086A016CF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463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5324909"/>
            <a:ext cx="7059539" cy="92460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:a16="http://schemas.microsoft.com/office/drawing/2014/main" xmlns="" id="{FC18687A-6B7C-4A0E-A95F-37F09B16D9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260168" y="5324910"/>
            <a:ext cx="4106172" cy="924604"/>
          </a:xfrm>
        </p:spPr>
        <p:txBody>
          <a:bodyPr anchor="ctr"/>
          <a:lstStyle>
            <a:lvl1pPr marL="0" indent="0" algn="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B6986223-59FC-47A1-9B2C-5C7FFD8A0631}"/>
              </a:ext>
            </a:extLst>
          </p:cNvPr>
          <p:cNvCxnSpPr>
            <a:cxnSpLocks/>
          </p:cNvCxnSpPr>
          <p:nvPr userDrawn="1"/>
        </p:nvCxnSpPr>
        <p:spPr>
          <a:xfrm>
            <a:off x="200628" y="5324909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>
            <a:extLst>
              <a:ext uri="{FF2B5EF4-FFF2-40B4-BE49-F238E27FC236}">
                <a16:creationId xmlns:a16="http://schemas.microsoft.com/office/drawing/2014/main" xmlns="" id="{EB39C3D3-5EFD-FA4D-B9BB-AC9BDFDBC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xmlns="" id="{E03AAFD2-275B-7747-B467-5F1546DFD5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xmlns="" id="{EF738028-6D12-AA43-8A67-848E4D4819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660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709740"/>
            <a:ext cx="1177804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4589465"/>
            <a:ext cx="11778045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xmlns="" id="{30243271-FCFC-604D-B032-508076E4E5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xmlns="" id="{0E2C6FE3-F7F4-504F-AD71-7A7B2908B3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xmlns="" id="{DA220348-FA7B-A140-BA52-CC80467BBA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857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0629" y="1570697"/>
            <a:ext cx="5819172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0697"/>
            <a:ext cx="5788427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E27CF21A-1DCD-408C-9383-0D5F82DDAF2F}"/>
              </a:ext>
            </a:extLst>
          </p:cNvPr>
          <p:cNvCxnSpPr>
            <a:cxnSpLocks/>
          </p:cNvCxnSpPr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>
            <a:extLst>
              <a:ext uri="{FF2B5EF4-FFF2-40B4-BE49-F238E27FC236}">
                <a16:creationId xmlns:a16="http://schemas.microsoft.com/office/drawing/2014/main" xmlns="" id="{311DAFEA-2883-4280-BCD5-93E869E9A8D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xmlns="" id="{DAFF7A8A-D0B5-0348-B907-06CC8B585FE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xmlns="" id="{A09DAB33-41E6-474E-8426-400D78720F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xmlns="" id="{4944C64B-597F-1E4D-A0A6-DC5F2F3A61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343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98909"/>
            <a:ext cx="11793920" cy="903414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9" y="1478509"/>
            <a:ext cx="57969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0629" y="2356460"/>
            <a:ext cx="5796948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78509"/>
            <a:ext cx="57884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6460"/>
            <a:ext cx="5788427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943014AB-2312-43CA-98FC-6AC558647CE4}"/>
              </a:ext>
            </a:extLst>
          </p:cNvPr>
          <p:cNvCxnSpPr>
            <a:cxnSpLocks/>
          </p:cNvCxnSpPr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7">
            <a:extLst>
              <a:ext uri="{FF2B5EF4-FFF2-40B4-BE49-F238E27FC236}">
                <a16:creationId xmlns:a16="http://schemas.microsoft.com/office/drawing/2014/main" xmlns="" id="{E7E1084D-856C-4353-B132-0B197B1BE43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xmlns="" id="{942203D2-FC7D-934A-93E6-22AD01EC0E82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xmlns="" id="{E689E28F-506D-BA49-BD9F-FA987D0F81C6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xmlns="" id="{6952A0E8-39C4-B545-B8EB-AD3AAB1F936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130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6EED3D74-1980-430C-8B6D-7885CDB40620}"/>
              </a:ext>
            </a:extLst>
          </p:cNvPr>
          <p:cNvCxnSpPr>
            <a:cxnSpLocks/>
          </p:cNvCxnSpPr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>
            <a:extLst>
              <a:ext uri="{FF2B5EF4-FFF2-40B4-BE49-F238E27FC236}">
                <a16:creationId xmlns:a16="http://schemas.microsoft.com/office/drawing/2014/main" xmlns="" id="{0776C7B6-3033-48C8-A944-716F94FC08C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xmlns="" id="{AC1D573A-8E45-0B4F-90B9-83AC66B460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xmlns="" id="{58849F1A-087E-C349-8797-E4E2EE60A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xmlns="" id="{754371A0-631E-5545-B464-D20A2ABE8E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568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6D476D56-275F-FF4F-B298-99E15D5CB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7997DCAF-4B83-3142-B40F-8B32A5CFE1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A5AC5989-B6C1-8C40-8A73-7D4DD41E00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7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50473"/>
            <a:ext cx="4571397" cy="133858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150472"/>
            <a:ext cx="6777439" cy="62271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202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89BDD881-E086-47B9-843D-073E43A05E7F}"/>
              </a:ext>
            </a:extLst>
          </p:cNvPr>
          <p:cNvCxnSpPr>
            <a:cxnSpLocks/>
          </p:cNvCxnSpPr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7">
            <a:extLst>
              <a:ext uri="{FF2B5EF4-FFF2-40B4-BE49-F238E27FC236}">
                <a16:creationId xmlns:a16="http://schemas.microsoft.com/office/drawing/2014/main" xmlns="" id="{944C8DE1-6763-4C87-B03C-70637387A9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xmlns="" id="{C672E9E0-3B32-7442-8826-C6EFB966CC46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xmlns="" id="{594CEE2C-1C0A-0C43-80BF-F3C9DCE16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xmlns="" id="{5D27376C-1A91-9F43-BBF6-E6B61F19A3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7626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49401"/>
            <a:ext cx="4571397" cy="13396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150472"/>
            <a:ext cx="6777439" cy="625032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43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6062B7A0-C7F6-4499-9AE1-5E26432B2BF0}"/>
              </a:ext>
            </a:extLst>
          </p:cNvPr>
          <p:cNvCxnSpPr>
            <a:cxnSpLocks/>
          </p:cNvCxnSpPr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>
            <a:extLst>
              <a:ext uri="{FF2B5EF4-FFF2-40B4-BE49-F238E27FC236}">
                <a16:creationId xmlns:a16="http://schemas.microsoft.com/office/drawing/2014/main" xmlns="" id="{08301586-1E36-4E84-B722-488EB2E00B7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xmlns="" id="{5525C2B1-63C2-3045-8AE6-55CA83E910EB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xmlns="" id="{5BB6833B-73CB-2E40-878C-C3345699B7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xmlns="" id="{27755808-D092-5743-B10C-07498BA80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132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D88E35-56FA-4CAA-AA89-4862F63EA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xmlns="" id="{41AED8E2-D455-6949-BB13-9BE6A67792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xmlns="" id="{82859EBA-5BF8-874E-AA5C-720BBCBAF1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xmlns="" id="{F4901B7A-4FAA-CC40-AEEA-0F7CDFA84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106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A5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9426"/>
            <a:ext cx="12192000" cy="6434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628" y="77719"/>
            <a:ext cx="11760000" cy="924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1570697"/>
            <a:ext cx="1176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00627" y="6196117"/>
            <a:ext cx="1346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AncoraSIR.com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E2C186F1-3118-4A1F-BB0F-E55E8D44F43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1421687" y="5511706"/>
            <a:ext cx="538940" cy="91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93104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3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2" r:id="rId11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2403.12910" TargetMode="External"/><Relationship Id="rId2" Type="http://schemas.openxmlformats.org/officeDocument/2006/relationships/hyperlink" Target="https://arxiv.org/abs/2302.12766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97BBF7-F23D-8244-8305-BE0C7FB422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1256" y="1567480"/>
            <a:ext cx="11790744" cy="2387600"/>
          </a:xfrm>
        </p:spPr>
        <p:txBody>
          <a:bodyPr/>
          <a:lstStyle/>
          <a:p>
            <a:r>
              <a:rPr lang="en" sz="6000" dirty="0"/>
              <a:t>ALOHA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23DB6AC-3607-8542-9318-33C65C709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4828" y="3989334"/>
            <a:ext cx="10403597" cy="1655762"/>
          </a:xfrm>
        </p:spPr>
        <p:txBody>
          <a:bodyPr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2400" dirty="0">
                <a:solidFill>
                  <a:srgbClr val="595959"/>
                </a:solidFill>
              </a:rPr>
              <a:t>Presenter: </a:t>
            </a:r>
            <a:r>
              <a:rPr lang="en-US" altLang="zh-CN" dirty="0">
                <a:solidFill>
                  <a:srgbClr val="595959"/>
                </a:solidFill>
              </a:rPr>
              <a:t>Lu </a:t>
            </a:r>
            <a:r>
              <a:rPr lang="en-US" altLang="zh-CN" dirty="0" err="1">
                <a:solidFill>
                  <a:srgbClr val="595959"/>
                </a:solidFill>
              </a:rPr>
              <a:t>jinxuan</a:t>
            </a:r>
            <a:r>
              <a:rPr lang="en-US" altLang="zh-CN" dirty="0">
                <a:solidFill>
                  <a:srgbClr val="595959"/>
                </a:solidFill>
              </a:rPr>
              <a:t>, Hu </a:t>
            </a:r>
            <a:r>
              <a:rPr lang="en-US" altLang="zh-CN" dirty="0" err="1">
                <a:solidFill>
                  <a:srgbClr val="595959"/>
                </a:solidFill>
              </a:rPr>
              <a:t>Xinshu</a:t>
            </a:r>
            <a:endParaRPr lang="en-US" altLang="zh-CN" dirty="0">
              <a:solidFill>
                <a:srgbClr val="595959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dirty="0">
                <a:solidFill>
                  <a:srgbClr val="595959"/>
                </a:solidFill>
              </a:rPr>
              <a:t>5.14</a:t>
            </a:r>
            <a:endParaRPr lang="en-US" sz="2400" dirty="0">
              <a:solidFill>
                <a:srgbClr val="595959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546185" y="3804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--&gt;  </a:t>
            </a:r>
            <a:r>
              <a:rPr kumimoji="0" lang="zh-CN" altLang="zh-CN" sz="25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 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FangSong"/>
              <a:cs typeface="+mn-cs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999062" y="1601734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--&gt;  </a:t>
            </a:r>
            <a:r>
              <a:rPr kumimoji="0" lang="zh-CN" altLang="zh-CN" sz="17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 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FangSong"/>
              <a:cs typeface="+mn-cs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43806EF-5D6C-46D3-B252-DDC8BB12A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5741" y="105344"/>
            <a:ext cx="9399201" cy="2992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9212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 and Main Problem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dirty="0"/>
              <a:t> </a:t>
            </a:r>
            <a:r>
              <a:rPr lang="en-US" altLang="zh-CN" b="1" dirty="0"/>
              <a:t>ALOHA</a:t>
            </a:r>
            <a:r>
              <a:rPr lang="zh-CN" altLang="en-US" b="1" dirty="0"/>
              <a:t>：</a:t>
            </a:r>
            <a:r>
              <a:rPr lang="en-US" altLang="zh-CN" b="1" dirty="0"/>
              <a:t>A Low-cost open-source hardware system for bimanual teleoperation</a:t>
            </a:r>
          </a:p>
          <a:p>
            <a:pPr marL="0" indent="0" algn="ctr">
              <a:buNone/>
            </a:pP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</a:t>
            </a:r>
            <a:r>
              <a:rPr lang="en-US" sz="3200" b="1" dirty="0"/>
              <a:t>ALOHA-</a:t>
            </a:r>
            <a:r>
              <a:rPr lang="en-US" altLang="zh-CN" sz="3200" b="1" dirty="0"/>
              <a:t>significance</a:t>
            </a:r>
            <a:endParaRPr lang="x-none" sz="3200" b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Lu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Jinxuan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, Hu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Xinshu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Mobile ALOHA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 txBox="1">
            <a:spLocks/>
          </p:cNvSpPr>
          <p:nvPr/>
        </p:nvSpPr>
        <p:spPr>
          <a:xfrm>
            <a:off x="353028" y="2468893"/>
            <a:ext cx="1176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ALOHA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：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A Low-cost open-source hardware system for bimanual teleoperation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Action Chunking with Transformers (ACT): learns a generative model over action sequences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176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 and Main Problem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dirty="0"/>
              <a:t> </a:t>
            </a:r>
            <a:r>
              <a:rPr lang="en-US" altLang="zh-CN" b="1" dirty="0"/>
              <a:t>Learning Bimanual </a:t>
            </a:r>
            <a:r>
              <a:rPr lang="en-US" altLang="zh-CN" b="1" dirty="0" smtClean="0"/>
              <a:t>Manipulation </a:t>
            </a:r>
            <a:r>
              <a:rPr lang="en-US" altLang="zh-CN" b="1" dirty="0"/>
              <a:t>with Low-Cost Whole-Body Teleoperation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</a:t>
            </a:r>
            <a:r>
              <a:rPr lang="en-US" sz="3200" b="1" dirty="0"/>
              <a:t>ALOHA-</a:t>
            </a:r>
            <a:r>
              <a:rPr lang="en-US" altLang="zh-CN" sz="3200" b="1" dirty="0"/>
              <a:t>significance</a:t>
            </a:r>
            <a:endParaRPr lang="x-none" sz="3200" b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Lu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Jinxuan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, Hu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Xinshu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Mobile ALOHA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pic>
        <p:nvPicPr>
          <p:cNvPr id="11" name="slot_battery">
            <a:hlinkClick r:id="" action="ppaction://media"/>
            <a:extLst>
              <a:ext uri="{FF2B5EF4-FFF2-40B4-BE49-F238E27FC236}">
                <a16:creationId xmlns:a16="http://schemas.microsoft.com/office/drawing/2014/main" xmlns="" id="{9F767B3A-D467-BD65-F99B-C1E22398DF1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4432" y="2536224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833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90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Problem Setting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8148" y="1313000"/>
            <a:ext cx="8775704" cy="4860000"/>
          </a:xfrm>
        </p:spPr>
        <p:txBody>
          <a:bodyPr>
            <a:normAutofit/>
          </a:bodyPr>
          <a:lstStyle/>
          <a:p>
            <a:r>
              <a:rPr lang="en-US" altLang="zh-CN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Low-cost:keep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costs under </a:t>
            </a:r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$20,000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b="1" dirty="0"/>
              <a:t>Versatile: It can be applied to a wide range of fine manipulation tasks with real-world </a:t>
            </a:r>
            <a:r>
              <a:rPr lang="en-US" altLang="zh-CN" b="1" dirty="0" smtClean="0"/>
              <a:t>objects</a:t>
            </a: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b="1" dirty="0"/>
              <a:t>User-friendly: The system should be intuitive, reliable, and easy to use</a:t>
            </a:r>
            <a:r>
              <a:rPr lang="en-US" altLang="zh-CN" b="1" dirty="0" smtClean="0"/>
              <a:t>.</a:t>
            </a:r>
          </a:p>
          <a:p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b="1" dirty="0" smtClean="0"/>
              <a:t>Easy-to-build &amp; Repairable</a:t>
            </a:r>
            <a:endParaRPr lang="en-US" altLang="zh-CN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Presenter Name &amp; Date of Presentation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50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Motivation and Main Problem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112108"/>
            <a:ext cx="11760000" cy="531858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dirty="0"/>
              <a:t> </a:t>
            </a:r>
            <a:r>
              <a:rPr lang="en-US" altLang="zh-CN" b="1" dirty="0"/>
              <a:t>Learning Bimanual </a:t>
            </a:r>
            <a:r>
              <a:rPr lang="en-US" altLang="zh-CN" b="1" dirty="0" smtClean="0"/>
              <a:t>Manipulation </a:t>
            </a:r>
            <a:r>
              <a:rPr lang="en-US" altLang="zh-CN" b="1" dirty="0"/>
              <a:t>with Low-Cost Whole-Body Teleoperation</a:t>
            </a:r>
            <a:endParaRPr lang="en-US" b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Lu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Jinxuan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, Hu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Xinshu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Mobile ALOHA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 txBox="1">
            <a:spLocks/>
          </p:cNvSpPr>
          <p:nvPr/>
        </p:nvSpPr>
        <p:spPr>
          <a:xfrm>
            <a:off x="432000" y="2151257"/>
            <a:ext cx="1176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  <a:p>
            <a:pPr lvl="0">
              <a:defRPr/>
            </a:pPr>
            <a:r>
              <a:rPr lang="en-US" altLang="zh-CN" dirty="0"/>
              <a:t>With the imitation learning algorithm Action Chunking with Transformers (ACT), learning precise closed-loop behaviors, achieving a success rate of 80% to 90% in fine motor skills only requires 10 minutes or 50 demonstration trajectories</a:t>
            </a:r>
            <a:r>
              <a:rPr lang="en-US" altLang="zh-CN" dirty="0" smtClean="0"/>
              <a:t>.</a:t>
            </a:r>
          </a:p>
          <a:p>
            <a:pPr lvl="0">
              <a:defRPr/>
            </a:pPr>
            <a:endParaRPr lang="en-US" altLang="zh-CN" dirty="0" smtClean="0"/>
          </a:p>
          <a:p>
            <a:pPr lvl="0"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106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Context / Related Work / Limitations of Prior Work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Naoki Yokoyama, Alexander William Clegg, Eric </a:t>
            </a:r>
            <a:r>
              <a:rPr lang="en-US" altLang="zh-CN" dirty="0" err="1"/>
              <a:t>Undersander</a:t>
            </a:r>
            <a:r>
              <a:rPr lang="en-US" altLang="zh-CN" dirty="0"/>
              <a:t>, </a:t>
            </a:r>
            <a:r>
              <a:rPr lang="en-US" altLang="zh-CN" dirty="0" err="1"/>
              <a:t>Sehoon</a:t>
            </a:r>
            <a:r>
              <a:rPr lang="en-US" altLang="zh-CN" dirty="0"/>
              <a:t> Ha, </a:t>
            </a:r>
            <a:r>
              <a:rPr lang="en-US" altLang="zh-CN" dirty="0" err="1"/>
              <a:t>Dhruv</a:t>
            </a:r>
            <a:r>
              <a:rPr lang="en-US" altLang="zh-CN" dirty="0"/>
              <a:t> </a:t>
            </a:r>
            <a:r>
              <a:rPr lang="en-US" altLang="zh-CN" dirty="0" err="1"/>
              <a:t>Batra</a:t>
            </a:r>
            <a:r>
              <a:rPr lang="en-US" altLang="zh-CN" dirty="0"/>
              <a:t>, and </a:t>
            </a:r>
            <a:r>
              <a:rPr lang="en-US" altLang="zh-CN" dirty="0" err="1"/>
              <a:t>Akshara</a:t>
            </a:r>
            <a:r>
              <a:rPr lang="en-US" altLang="zh-CN" dirty="0"/>
              <a:t> Rai. Adaptive skill coordination for robotic mobile manipulation. </a:t>
            </a:r>
            <a:r>
              <a:rPr lang="en-US" altLang="zh-CN" dirty="0" err="1"/>
              <a:t>arXiv</a:t>
            </a:r>
            <a:r>
              <a:rPr lang="en-US" altLang="zh-CN" dirty="0"/>
              <a:t> preprint arXiv:2304.00410, 2023. 3</a:t>
            </a:r>
          </a:p>
          <a:p>
            <a:r>
              <a:rPr lang="en-US" altLang="zh-CN" dirty="0"/>
              <a:t> Cheng Chi, </a:t>
            </a:r>
            <a:r>
              <a:rPr lang="en-US" altLang="zh-CN" dirty="0" err="1"/>
              <a:t>Siyuan</a:t>
            </a:r>
            <a:r>
              <a:rPr lang="en-US" altLang="zh-CN" dirty="0"/>
              <a:t> Feng, </a:t>
            </a:r>
            <a:r>
              <a:rPr lang="en-US" altLang="zh-CN" dirty="0" err="1"/>
              <a:t>Yilun</a:t>
            </a:r>
            <a:r>
              <a:rPr lang="en-US" altLang="zh-CN" dirty="0"/>
              <a:t> Du, </a:t>
            </a:r>
            <a:r>
              <a:rPr lang="en-US" altLang="zh-CN" dirty="0" err="1"/>
              <a:t>Zhenjia</a:t>
            </a:r>
            <a:r>
              <a:rPr lang="en-US" altLang="zh-CN" dirty="0"/>
              <a:t> Xu, Eric </a:t>
            </a:r>
            <a:r>
              <a:rPr lang="en-US" altLang="zh-CN" dirty="0" err="1"/>
              <a:t>Cousineau</a:t>
            </a:r>
            <a:r>
              <a:rPr lang="en-US" altLang="zh-CN" dirty="0"/>
              <a:t>, Benjamin </a:t>
            </a:r>
            <a:r>
              <a:rPr lang="en-US" altLang="zh-CN" dirty="0" err="1"/>
              <a:t>Burchfiel</a:t>
            </a:r>
            <a:r>
              <a:rPr lang="en-US" altLang="zh-CN" dirty="0"/>
              <a:t>, and </a:t>
            </a:r>
            <a:r>
              <a:rPr lang="en-US" altLang="zh-CN" dirty="0" err="1"/>
              <a:t>Shuran</a:t>
            </a:r>
            <a:r>
              <a:rPr lang="en-US" altLang="zh-CN" dirty="0"/>
              <a:t> Song. Diffusion policy: </a:t>
            </a:r>
            <a:r>
              <a:rPr lang="en-US" altLang="zh-CN" dirty="0" err="1"/>
              <a:t>Visuomotor</a:t>
            </a:r>
            <a:r>
              <a:rPr lang="en-US" altLang="zh-CN" dirty="0"/>
              <a:t> policy learning via action diffusion. In Proceedings of Robotics: Science and Systems (RSS), 2023. 1, 2, 3, 5, 8, 9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" altLang="zh-CN" dirty="0"/>
              <a:t>Related Work</a:t>
            </a:r>
            <a:endParaRPr lang="x-non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Presenter Name &amp; Date of Presentation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105400" y="5067300"/>
            <a:ext cx="27559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everyday environments require whole-body coordination of both mobility and dexterous manipulation, rather than just </a:t>
            </a:r>
            <a:r>
              <a:rPr kumimoji="0" lang="en-US" altLang="zh-CN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individual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 mobility or manipulation behaviors</a:t>
            </a:r>
            <a:endParaRPr kumimoji="0" lang="zh-CN" alt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76086" y="4962983"/>
            <a:ext cx="8567130" cy="1221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0552" y="4234101"/>
            <a:ext cx="117599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limitations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lang="en-US" altLang="zh-CN" sz="2400" b="1" dirty="0">
                <a:solidFill>
                  <a:srgbClr val="FF0000"/>
                </a:solidFill>
              </a:rPr>
              <a:t>High precision often involves costly industrial robots and correspondingly demands higher levels of expertise and knowledge from users.</a:t>
            </a:r>
            <a:endParaRPr kumimoji="0" lang="en-US" altLang="zh-CN" sz="2400" b="1" i="0" u="none" strike="noStrike" kern="120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FangSong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everyday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environments require whole-body coordination of both mobility and dexterous manipulation, rather than just individual mobility or manipulation behaviors.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7878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Theory</a:t>
            </a:r>
            <a:endParaRPr lang="x-non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Presenter Name &amp; Date of Presentation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pic>
        <p:nvPicPr>
          <p:cNvPr id="8" name="Picture 2" descr="C:\Users\HuXinshu\AppData\Local\Temp\{3C917A4F-D788-490d-84A6-9D6A2D122630}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664" y="2124671"/>
            <a:ext cx="11423435" cy="291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 txBox="1">
            <a:spLocks/>
          </p:cNvSpPr>
          <p:nvPr/>
        </p:nvSpPr>
        <p:spPr>
          <a:xfrm>
            <a:off x="228896" y="972821"/>
            <a:ext cx="11584973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start with ACT(Action Chunking with Transformers), the method introduced with ALOHA</a:t>
            </a:r>
          </a:p>
        </p:txBody>
      </p:sp>
    </p:spTree>
    <p:extLst>
      <p:ext uri="{BB962C8B-B14F-4D97-AF65-F5344CB8AC3E}">
        <p14:creationId xmlns:p14="http://schemas.microsoft.com/office/powerpoint/2010/main" val="83109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Theory</a:t>
            </a:r>
            <a:endParaRPr lang="x-non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Presenter Name &amp; Date of Presentation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 flipV="1">
            <a:off x="803454" y="1897425"/>
            <a:ext cx="9851857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--&gt;  </a:t>
            </a:r>
            <a:r>
              <a:rPr kumimoji="0" lang="zh-CN" altLang="zh-CN" sz="15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 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FangSong"/>
              <a:cs typeface="+mn-cs"/>
            </a:endParaRPr>
          </a:p>
        </p:txBody>
      </p:sp>
      <p:pic>
        <p:nvPicPr>
          <p:cNvPr id="6146" name="Picture 2" descr="C:\Users\HuXinshu\AppData\Local\Temp\{C244E33B-4357-4a32-B360-D1FD2F610B04}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6391" y="924417"/>
            <a:ext cx="9713410" cy="1743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 flipV="1">
            <a:off x="171856" y="1897425"/>
            <a:ext cx="9505036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--&gt;  </a:t>
            </a:r>
            <a:r>
              <a:rPr kumimoji="0" lang="zh-CN" altLang="zh-CN" sz="26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 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FangSong"/>
              <a:cs typeface="+mn-cs"/>
            </a:endParaRPr>
          </a:p>
        </p:txBody>
      </p:sp>
      <p:pic>
        <p:nvPicPr>
          <p:cNvPr id="6148" name="Picture 4" descr="C:\Users\HuXinshu\AppData\Local\Temp\{C08C52EE-ABCF-4437-B240-9F2EED81B424}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181" y="2860627"/>
            <a:ext cx="11242675" cy="3252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937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Theory</a:t>
            </a:r>
            <a:endParaRPr lang="x-non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Presenter Name &amp; Date of Presentation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 flipV="1">
            <a:off x="803454" y="1897425"/>
            <a:ext cx="9851857" cy="24006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--&gt;  </a:t>
            </a:r>
            <a:r>
              <a:rPr kumimoji="0" lang="zh-CN" altLang="zh-CN" sz="15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 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FangSong"/>
              <a:cs typeface="+mn-cs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 flipV="1">
            <a:off x="171856" y="1897425"/>
            <a:ext cx="9505036" cy="4124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--&gt;  </a:t>
            </a:r>
            <a:r>
              <a:rPr kumimoji="0" lang="zh-CN" altLang="zh-CN" sz="26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 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FangSong"/>
              <a:cs typeface="+mn-cs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 flipV="1">
            <a:off x="685800" y="678276"/>
            <a:ext cx="8357668" cy="5186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--&gt;  </a:t>
            </a:r>
            <a:r>
              <a:rPr kumimoji="0" lang="zh-CN" altLang="zh-CN" sz="33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 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FangSong"/>
              <a:cs typeface="+mn-cs"/>
            </a:endParaRPr>
          </a:p>
        </p:txBody>
      </p:sp>
      <p:pic>
        <p:nvPicPr>
          <p:cNvPr id="8194" name="Picture 2" descr="C:\Users\HuXinshu\AppData\Local\Temp\{9822F323-2BD5-42ce-8444-1F01C11B6A91}.pn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712" y="934817"/>
            <a:ext cx="9474200" cy="3604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078" y="4480278"/>
            <a:ext cx="8112175" cy="1882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29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Approach / Algorithm / Method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570697"/>
            <a:ext cx="7047066" cy="4860000"/>
          </a:xfrm>
        </p:spPr>
        <p:txBody>
          <a:bodyPr>
            <a:normAutofit/>
          </a:bodyPr>
          <a:lstStyle/>
          <a:p>
            <a:r>
              <a:rPr lang="en-US" altLang="zh-CN" dirty="0"/>
              <a:t>start with ACT, the method introduced with ALOHA</a:t>
            </a:r>
          </a:p>
          <a:p>
            <a:r>
              <a:rPr lang="en-US" altLang="zh-CN" b="1" dirty="0"/>
              <a:t>Innovation</a:t>
            </a:r>
            <a:r>
              <a:rPr lang="zh-CN" altLang="en-US" b="1" dirty="0"/>
              <a:t>：</a:t>
            </a:r>
            <a:endParaRPr lang="en-US" altLang="zh-CN" b="1" dirty="0"/>
          </a:p>
          <a:p>
            <a:r>
              <a:rPr lang="en-US" altLang="zh-CN" dirty="0"/>
              <a:t>Developing a robotic arm capable of precision operations while maintaining costs below $20,000</a:t>
            </a:r>
            <a:endParaRPr lang="en-US" altLang="zh-CN" dirty="0" smtClean="0"/>
          </a:p>
          <a:p>
            <a:r>
              <a:rPr lang="en-US" altLang="zh-CN" dirty="0"/>
              <a:t>Achieving high precision, coordination, and closed-loop visual </a:t>
            </a:r>
            <a:r>
              <a:rPr lang="en-US" altLang="zh-CN" dirty="0" smtClean="0"/>
              <a:t>feedback.</a:t>
            </a:r>
          </a:p>
          <a:p>
            <a:r>
              <a:rPr lang="en-US" altLang="zh-CN" dirty="0"/>
              <a:t>Minimizing the accumulation of errors and mistakes over time during training</a:t>
            </a:r>
            <a:endParaRPr lang="en-US" b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Presenter Name &amp; Date of Presentation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3A1DE0-CF65-344E-A1C3-3B403388D3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Times New Roman"/>
                <a:ea typeface="FangSong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Times New Roman"/>
              <a:ea typeface="FangSong"/>
              <a:cs typeface="+mn-cs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 flipV="1">
            <a:off x="4750721" y="-256263"/>
            <a:ext cx="7441279" cy="5001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--&gt;  </a:t>
            </a:r>
            <a:r>
              <a:rPr kumimoji="0" lang="zh-CN" altLang="zh-CN" sz="319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 </a:t>
            </a: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FangSong"/>
              <a:cs typeface="+mn-cs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-184106" y="1134279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--&gt;  </a:t>
            </a:r>
            <a:r>
              <a:rPr kumimoji="0" lang="zh-CN" altLang="zh-CN" sz="2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FangSong"/>
                <a:cs typeface="+mn-cs"/>
              </a:rPr>
              <a:t> </a:t>
            </a:r>
            <a:endParaRPr kumimoji="0" lang="zh-CN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FangSong"/>
              <a:cs typeface="+mn-cs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 flipV="1">
            <a:off x="5304591" y="-477349"/>
            <a:ext cx="7075801" cy="370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--&gt;  </a:t>
            </a:r>
            <a:r>
              <a:rPr kumimoji="0" lang="zh-CN" altLang="zh-CN" sz="2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C:\Users\HuXinshu\AppData\Local\Temp\{FC0BECA0-9DDF-4ca0-947A-056FEDCFBA32}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24" r="57216"/>
          <a:stretch/>
        </p:blipFill>
        <p:spPr bwMode="auto">
          <a:xfrm>
            <a:off x="7405735" y="1312752"/>
            <a:ext cx="4046899" cy="2364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"/>
          <p:cNvSpPr>
            <a:spLocks noChangeArrowheads="1"/>
          </p:cNvSpPr>
          <p:nvPr/>
        </p:nvSpPr>
        <p:spPr bwMode="auto">
          <a:xfrm flipV="1">
            <a:off x="2559882" y="2402369"/>
            <a:ext cx="7075801" cy="370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--&gt;  </a:t>
            </a:r>
            <a:r>
              <a:rPr kumimoji="0" lang="zh-CN" altLang="zh-CN" sz="235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4" name="Picture 2" descr="C:\Users\HuXinshu\AppData\Local\Temp\{FC0BECA0-9DDF-4ca0-947A-056FEDCFBA32}.pn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03" t="1" b="-2781"/>
          <a:stretch/>
        </p:blipFill>
        <p:spPr bwMode="auto">
          <a:xfrm>
            <a:off x="6941029" y="3878183"/>
            <a:ext cx="4948881" cy="2232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214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002323"/>
            <a:ext cx="11760000" cy="542837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/>
              <a:t>Hardware</a:t>
            </a:r>
            <a:endParaRPr lang="en-US" dirty="0"/>
          </a:p>
          <a:p>
            <a:pPr marL="0" indent="0">
              <a:buNone/>
            </a:pPr>
            <a:r>
              <a:rPr lang="en-US" altLang="zh-CN" dirty="0"/>
              <a:t>ALOHA</a:t>
            </a:r>
            <a:r>
              <a:rPr lang="zh-CN" altLang="en-US" dirty="0"/>
              <a:t>：</a:t>
            </a:r>
            <a:r>
              <a:rPr lang="en-US" altLang="zh-CN" dirty="0"/>
              <a:t>A Low-cost open-source hardware system for bimanual teleoperation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Two </a:t>
            </a:r>
            <a:r>
              <a:rPr lang="en-US" dirty="0" err="1"/>
              <a:t>ViperX</a:t>
            </a:r>
            <a:r>
              <a:rPr lang="en-US" dirty="0"/>
              <a:t> 6-DoF robot arms</a:t>
            </a:r>
          </a:p>
          <a:p>
            <a:r>
              <a:rPr lang="en-US" dirty="0"/>
              <a:t>With 3D printed </a:t>
            </a:r>
            <a:r>
              <a:rPr lang="zh-CN" altLang="en-US" dirty="0"/>
              <a:t> </a:t>
            </a:r>
            <a:r>
              <a:rPr lang="en-US" altLang="zh-CN" dirty="0"/>
              <a:t>“see-through” fingers</a:t>
            </a:r>
          </a:p>
          <a:p>
            <a:r>
              <a:rPr lang="en-US" altLang="zh-CN" dirty="0"/>
              <a:t>A teleoperation system: </a:t>
            </a:r>
            <a:r>
              <a:rPr lang="en-US" altLang="zh-CN" dirty="0" err="1"/>
              <a:t>WidowX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0929C370-1BDD-97E3-1219-1B4FFFD98E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5942" y="2022230"/>
            <a:ext cx="3493657" cy="2477235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FD74824F-CC00-3C98-4170-7C364FF4E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28" y="4062075"/>
            <a:ext cx="8267859" cy="213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50426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103179"/>
            <a:ext cx="11760000" cy="53275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Tesk</a:t>
            </a:r>
            <a:r>
              <a:rPr lang="en-US" b="1" dirty="0"/>
              <a:t> and Data Collection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6 real-world tasks: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B2D6E61A-429C-D8BA-78CE-061A5FB0CB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080846"/>
            <a:ext cx="5968415" cy="392368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14F3CD46-252E-D9C9-9BE0-B679DA3E2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8415" y="2080846"/>
            <a:ext cx="5842585" cy="397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75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330569"/>
            <a:ext cx="11760000" cy="51001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 err="1"/>
              <a:t>Tesk</a:t>
            </a:r>
            <a:r>
              <a:rPr lang="en-US" b="1" dirty="0"/>
              <a:t> and Data Collection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2 simulated fine manipulation tasks in </a:t>
            </a:r>
            <a:r>
              <a:rPr lang="en-US" dirty="0" err="1"/>
              <a:t>MuJoCo</a:t>
            </a:r>
            <a:r>
              <a:rPr lang="en-US" dirty="0"/>
              <a:t>: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988D1CAA-CE38-A889-96D8-8F7416D4C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860" y="2438400"/>
            <a:ext cx="6047808" cy="1490617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2ED974B8-1063-56CF-D065-9DBC8B9BC6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920" y="3848254"/>
            <a:ext cx="6001748" cy="1439049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522BD77A-67C1-FD12-C195-2D9523A3B7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382030"/>
            <a:ext cx="12192000" cy="67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73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Results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7" y="1260035"/>
            <a:ext cx="11760000" cy="486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Compare ACT with four prior </a:t>
            </a:r>
            <a:r>
              <a:rPr lang="en-US" b="1" dirty="0" err="1"/>
              <a:t>mitation</a:t>
            </a:r>
            <a:r>
              <a:rPr lang="en-US" b="1" dirty="0"/>
              <a:t> learning methods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F94DE27-DD7C-853F-174F-BC23E595FB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184" y="1990884"/>
            <a:ext cx="9267092" cy="412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4833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Discussion of </a:t>
            </a:r>
            <a:r>
              <a:rPr lang="en-US" altLang="zh-CN" dirty="0"/>
              <a:t>R</a:t>
            </a:r>
            <a:r>
              <a:rPr lang="en" dirty="0" err="1"/>
              <a:t>esults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7" y="1313000"/>
            <a:ext cx="11760000" cy="486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For simulated tasks:</a:t>
            </a:r>
          </a:p>
          <a:p>
            <a:pPr marL="0" indent="0">
              <a:buNone/>
            </a:pPr>
            <a:r>
              <a:rPr lang="en-US" dirty="0"/>
              <a:t>Average performance across 3random seeds with 50 trials each</a:t>
            </a:r>
          </a:p>
          <a:p>
            <a:r>
              <a:rPr lang="en-US" dirty="0"/>
              <a:t>ACT outperforms the best previous method in success rate by 59%, 49%, 29% and 20%</a:t>
            </a:r>
          </a:p>
          <a:p>
            <a:pPr marL="0" indent="0">
              <a:buNone/>
            </a:pPr>
            <a:r>
              <a:rPr lang="en-US" altLang="zh-CN" b="1" dirty="0"/>
              <a:t>For real-word tasks: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Run one seed and evaluate with 25 trials. </a:t>
            </a:r>
          </a:p>
          <a:p>
            <a:r>
              <a:rPr lang="en-US" dirty="0"/>
              <a:t>ACT achieves 88% and 96% final success rates respectively</a:t>
            </a:r>
          </a:p>
          <a:p>
            <a:r>
              <a:rPr lang="en-US" dirty="0"/>
              <a:t>Other methods making no progress</a:t>
            </a:r>
          </a:p>
          <a:p>
            <a:r>
              <a:rPr lang="en-US" altLang="zh-CN" dirty="0"/>
              <a:t>compounding errors and non-Markovian behavior, ACT mitigates both issues with action chunking. 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4354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Critique / Limitations / Open Issues 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628" y="1271954"/>
            <a:ext cx="11760000" cy="515874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Hardware Limitation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struggle with tasks that require multiple fingers</a:t>
            </a:r>
          </a:p>
          <a:p>
            <a:pPr marL="514350" indent="-514350">
              <a:buAutoNum type="arabicPeriod"/>
            </a:pPr>
            <a:r>
              <a:rPr lang="en-US" dirty="0"/>
              <a:t>struggles with tasks that require high amount of forces</a:t>
            </a:r>
          </a:p>
          <a:p>
            <a:pPr marL="514350" indent="-514350">
              <a:buAutoNum type="arabicPeriod"/>
            </a:pPr>
            <a:r>
              <a:rPr lang="en-US" dirty="0"/>
              <a:t>Tasks that requires finger nails are also difficult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xmlns="" id="{57068857-7D91-CCBA-26EA-BD11416D95D6}"/>
              </a:ext>
            </a:extLst>
          </p:cNvPr>
          <p:cNvSpPr txBox="1">
            <a:spLocks/>
          </p:cNvSpPr>
          <p:nvPr/>
        </p:nvSpPr>
        <p:spPr>
          <a:xfrm>
            <a:off x="200627" y="3904305"/>
            <a:ext cx="11760000" cy="51587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zh-CN" b="1" dirty="0"/>
              <a:t>Policy</a:t>
            </a:r>
            <a:r>
              <a:rPr lang="en-US" b="1" dirty="0"/>
              <a:t> Limitation</a:t>
            </a: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ACT struggles with tasks like opening a candy and  opening a small </a:t>
            </a:r>
            <a:r>
              <a:rPr lang="en-US" dirty="0" err="1"/>
              <a:t>ziploc</a:t>
            </a:r>
            <a:r>
              <a:rPr lang="en-US" dirty="0"/>
              <a:t> bag laying flat on the table, due to the difficulty of </a:t>
            </a:r>
            <a:r>
              <a:rPr lang="en-US" dirty="0" err="1"/>
              <a:t>acurate</a:t>
            </a:r>
            <a:r>
              <a:rPr lang="en-US" dirty="0"/>
              <a:t> way of perception and the </a:t>
            </a:r>
            <a:r>
              <a:rPr lang="en-US" dirty="0" err="1"/>
              <a:t>insufficent</a:t>
            </a:r>
            <a:r>
              <a:rPr lang="en-US" dirty="0"/>
              <a:t> of training data.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7336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" dirty="0"/>
              <a:t>Future Work for Paper</a:t>
            </a:r>
            <a:r>
              <a:rPr lang="zh-CN" altLang="en-US" dirty="0"/>
              <a:t> </a:t>
            </a:r>
            <a:r>
              <a:rPr lang="en" dirty="0"/>
              <a:t>/</a:t>
            </a:r>
            <a:r>
              <a:rPr lang="zh-CN" altLang="en-US" dirty="0"/>
              <a:t> </a:t>
            </a:r>
            <a:r>
              <a:rPr lang="en" dirty="0"/>
              <a:t>Reading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b="1" dirty="0"/>
              <a:t>Mobile Aloha</a:t>
            </a:r>
            <a:endParaRPr lang="en-US" b="1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x-none" dirty="0"/>
              <a:t>Further explaination of the title with supporting evidence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11" name="Picture 2" descr="C:\Users\HuXinshu\AppData\Local\Temp\{000C0116-7AA1-4a32-8995-FB48DDE07968}.png">
            <a:extLst>
              <a:ext uri="{FF2B5EF4-FFF2-40B4-BE49-F238E27FC236}">
                <a16:creationId xmlns:a16="http://schemas.microsoft.com/office/drawing/2014/main" xmlns="" id="{16D27096-B12A-4B1E-69E9-60DD3A816D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" b="48732"/>
          <a:stretch/>
        </p:blipFill>
        <p:spPr bwMode="auto">
          <a:xfrm>
            <a:off x="2856168" y="2178367"/>
            <a:ext cx="6696906" cy="3887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5915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Extended</a:t>
            </a:r>
            <a:r>
              <a:rPr lang="zh-CN" altLang="en-US" dirty="0"/>
              <a:t> </a:t>
            </a:r>
            <a:r>
              <a:rPr lang="en-US" altLang="zh-CN" dirty="0"/>
              <a:t>Readings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2023CoRL – “Waypoint-Based limitation </a:t>
            </a:r>
            <a:r>
              <a:rPr lang="en-US" dirty="0" err="1"/>
              <a:t>Learing</a:t>
            </a:r>
            <a:r>
              <a:rPr lang="en-US" dirty="0"/>
              <a:t> for Robotic Manipulation”  </a:t>
            </a:r>
            <a:r>
              <a:rPr lang="en-US" dirty="0">
                <a:hlinkClick r:id="rId2"/>
              </a:rPr>
              <a:t>https://arxiv.org/abs/2302.12766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2023CoRL – “Language-Driven </a:t>
            </a:r>
            <a:r>
              <a:rPr lang="en-US" dirty="0" err="1"/>
              <a:t>Reprentation</a:t>
            </a:r>
            <a:r>
              <a:rPr lang="en-US" dirty="0"/>
              <a:t> </a:t>
            </a:r>
            <a:r>
              <a:rPr lang="en-US" dirty="0" err="1"/>
              <a:t>Learing</a:t>
            </a:r>
            <a:r>
              <a:rPr lang="en-US" dirty="0"/>
              <a:t> for Robotics”</a:t>
            </a:r>
          </a:p>
          <a:p>
            <a:pPr marL="514350" indent="-514350">
              <a:buAutoNum type="arabicPeriod"/>
            </a:pPr>
            <a:r>
              <a:rPr lang="en-US" dirty="0"/>
              <a:t>Yell at your Robot – </a:t>
            </a:r>
            <a:r>
              <a:rPr lang="en-US" dirty="0">
                <a:hlinkClick r:id="rId3"/>
              </a:rPr>
              <a:t>https://arxiv.org/pdf/2403.12910</a:t>
            </a:r>
            <a:endParaRPr lang="en-US" dirty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20B5545F-0384-6887-E964-8EC87CA650C6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x-none" dirty="0"/>
              <a:t>Further explaination of the title with supporting evidence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0763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D2CBD60-EFBA-2CD9-4965-B14AC23F7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Summary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93090A8-17A1-1028-11E1-87FD84410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b="1" dirty="0"/>
              <a:t>A low-cost </a:t>
            </a:r>
            <a:r>
              <a:rPr lang="en-US" dirty="0"/>
              <a:t>system for fine manipulation, comprising a teleoperation system </a:t>
            </a:r>
            <a:r>
              <a:rPr lang="en-US" b="1" dirty="0"/>
              <a:t>ALOHA</a:t>
            </a:r>
            <a:r>
              <a:rPr lang="en-US" dirty="0"/>
              <a:t> and a novel imitation </a:t>
            </a:r>
            <a:r>
              <a:rPr lang="en-US" dirty="0" err="1"/>
              <a:t>learing</a:t>
            </a:r>
            <a:r>
              <a:rPr lang="en-US" dirty="0"/>
              <a:t> algorithm </a:t>
            </a:r>
            <a:r>
              <a:rPr lang="en-US" b="1" dirty="0"/>
              <a:t>ACT.</a:t>
            </a:r>
          </a:p>
          <a:p>
            <a:r>
              <a:rPr lang="en-US" dirty="0"/>
              <a:t>To learn fine manipulation skills directly in the real-world, such as opening a translucent condiment cup and slotting a battery with a 80-90% success rate and around 10 min of demonstrations.</a:t>
            </a:r>
          </a:p>
          <a:p>
            <a:r>
              <a:rPr lang="en-US" altLang="zh-CN" dirty="0"/>
              <a:t>ACT outperforms previous method, BC-</a:t>
            </a:r>
            <a:r>
              <a:rPr lang="en-US" altLang="zh-CN" dirty="0" err="1"/>
              <a:t>ConvMLP</a:t>
            </a:r>
            <a:r>
              <a:rPr lang="en-US" altLang="zh-CN" dirty="0"/>
              <a:t>, </a:t>
            </a:r>
            <a:r>
              <a:rPr lang="en-US" altLang="zh-CN" dirty="0" err="1"/>
              <a:t>BeT</a:t>
            </a:r>
            <a:r>
              <a:rPr lang="en-US" altLang="zh-CN" dirty="0"/>
              <a:t> etc.</a:t>
            </a:r>
            <a:endParaRPr lang="en-US" dirty="0"/>
          </a:p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CE92815-9F2B-F248-70D3-AB5400A64BD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3E9AC5BB-4D88-A757-A810-5560F0AE15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338F435-5233-4D84-F3F6-F0BE2D92C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072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97BBF7-F23D-8244-8305-BE0C7FB422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Q&amp;A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23DB6AC-3607-8542-9318-33C65C7097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Team5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173464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 + FangSong">
      <a:majorFont>
        <a:latin typeface="Times New Roman"/>
        <a:ea typeface="FangSong"/>
        <a:cs typeface=""/>
      </a:majorFont>
      <a:minorFont>
        <a:latin typeface="Times New Roman"/>
        <a:ea typeface="FangSong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baseline="0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USTechDL MS PowerPoint Template" id="{0CD3A1FC-2128-E844-9E4B-DAC958EB80F2}" vid="{EA794DF9-6485-5846-8073-ADE415CFB9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1875</TotalTime>
  <Words>899</Words>
  <Application>Microsoft Office PowerPoint</Application>
  <PresentationFormat>宽屏</PresentationFormat>
  <Paragraphs>162</Paragraphs>
  <Slides>20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FangSong</vt:lpstr>
      <vt:lpstr>Arial</vt:lpstr>
      <vt:lpstr>Calibri</vt:lpstr>
      <vt:lpstr>Times New Roman</vt:lpstr>
      <vt:lpstr>Office 主题​​</vt:lpstr>
      <vt:lpstr>ALOHA</vt:lpstr>
      <vt:lpstr>Motivation and Main Problem</vt:lpstr>
      <vt:lpstr>Motivation and Main Problem</vt:lpstr>
      <vt:lpstr>Problem Setting</vt:lpstr>
      <vt:lpstr>Motivation and Main Problem</vt:lpstr>
      <vt:lpstr>Context / Related Work / Limitations of Prior Work</vt:lpstr>
      <vt:lpstr>Theory</vt:lpstr>
      <vt:lpstr>Theory</vt:lpstr>
      <vt:lpstr>Theory</vt:lpstr>
      <vt:lpstr>Proposed Approach / Algorithm / Method</vt:lpstr>
      <vt:lpstr>Experimental Setup</vt:lpstr>
      <vt:lpstr>Experimental Setup</vt:lpstr>
      <vt:lpstr>Experimental Setup</vt:lpstr>
      <vt:lpstr>Experimental Results</vt:lpstr>
      <vt:lpstr>Discussion of Results</vt:lpstr>
      <vt:lpstr>Critique / Limitations / Open Issues </vt:lpstr>
      <vt:lpstr>Future Work for Paper / Reading</vt:lpstr>
      <vt:lpstr>Extended Readings</vt:lpstr>
      <vt:lpstr>Summary</vt:lpstr>
      <vt:lpstr>Q&amp;A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paper]</dc:title>
  <dc:creator>Chaoyang Song</dc:creator>
  <cp:lastModifiedBy>Microsoft 帐户</cp:lastModifiedBy>
  <cp:revision>12</cp:revision>
  <dcterms:created xsi:type="dcterms:W3CDTF">2023-02-12T01:29:03Z</dcterms:created>
  <dcterms:modified xsi:type="dcterms:W3CDTF">2024-05-14T05:41:29Z</dcterms:modified>
</cp:coreProperties>
</file>